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38.jpg" ContentType="image/jp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8"/>
  </p:sldMasterIdLst>
  <p:notesMasterIdLst>
    <p:notesMasterId r:id="rId111"/>
  </p:notesMasterIdLst>
  <p:sldIdLst>
    <p:sldId id="263" r:id="rId59"/>
    <p:sldId id="264" r:id="rId60"/>
    <p:sldId id="259" r:id="rId61"/>
    <p:sldId id="575" r:id="rId62"/>
    <p:sldId id="584" r:id="rId63"/>
    <p:sldId id="577" r:id="rId64"/>
    <p:sldId id="582" r:id="rId65"/>
    <p:sldId id="576" r:id="rId66"/>
    <p:sldId id="578" r:id="rId67"/>
    <p:sldId id="640" r:id="rId68"/>
    <p:sldId id="580" r:id="rId69"/>
    <p:sldId id="581" r:id="rId70"/>
    <p:sldId id="585" r:id="rId71"/>
    <p:sldId id="579" r:id="rId72"/>
    <p:sldId id="592" r:id="rId73"/>
    <p:sldId id="593" r:id="rId74"/>
    <p:sldId id="589" r:id="rId75"/>
    <p:sldId id="591" r:id="rId76"/>
    <p:sldId id="594" r:id="rId77"/>
    <p:sldId id="641" r:id="rId78"/>
    <p:sldId id="587" r:id="rId79"/>
    <p:sldId id="596" r:id="rId80"/>
    <p:sldId id="595" r:id="rId81"/>
    <p:sldId id="633" r:id="rId82"/>
    <p:sldId id="597" r:id="rId83"/>
    <p:sldId id="600" r:id="rId84"/>
    <p:sldId id="601" r:id="rId85"/>
    <p:sldId id="612" r:id="rId86"/>
    <p:sldId id="626" r:id="rId87"/>
    <p:sldId id="627" r:id="rId88"/>
    <p:sldId id="628" r:id="rId89"/>
    <p:sldId id="606" r:id="rId90"/>
    <p:sldId id="613" r:id="rId91"/>
    <p:sldId id="637" r:id="rId92"/>
    <p:sldId id="638" r:id="rId93"/>
    <p:sldId id="639" r:id="rId94"/>
    <p:sldId id="635" r:id="rId95"/>
    <p:sldId id="636" r:id="rId96"/>
    <p:sldId id="599" r:id="rId97"/>
    <p:sldId id="619" r:id="rId98"/>
    <p:sldId id="629" r:id="rId99"/>
    <p:sldId id="617" r:id="rId100"/>
    <p:sldId id="634" r:id="rId101"/>
    <p:sldId id="614" r:id="rId102"/>
    <p:sldId id="618" r:id="rId103"/>
    <p:sldId id="290" r:id="rId104"/>
    <p:sldId id="287" r:id="rId105"/>
    <p:sldId id="620" r:id="rId106"/>
    <p:sldId id="268" r:id="rId107"/>
    <p:sldId id="621" r:id="rId108"/>
    <p:sldId id="266" r:id="rId109"/>
    <p:sldId id="605" r:id="rId110"/>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3" userDrawn="1">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559"/>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885E8D-F8C1-4DE8-9AD5-FD39E70F8AE5}" v="92" dt="2024-05-30T05:38:47.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552" autoAdjust="0"/>
  </p:normalViewPr>
  <p:slideViewPr>
    <p:cSldViewPr snapToGrid="0">
      <p:cViewPr varScale="1">
        <p:scale>
          <a:sx n="55" d="100"/>
          <a:sy n="55" d="100"/>
        </p:scale>
        <p:origin x="177" y="63"/>
      </p:cViewPr>
      <p:guideLst>
        <p:guide orient="horz" pos="3263"/>
        <p:guide pos="5760"/>
      </p:guideLst>
    </p:cSldViewPr>
  </p:slideViewPr>
  <p:notesTextViewPr>
    <p:cViewPr>
      <p:scale>
        <a:sx n="1" d="1"/>
        <a:sy n="1" d="1"/>
      </p:scale>
      <p:origin x="0" y="0"/>
    </p:cViewPr>
  </p:notesTextViewPr>
  <p:sorterViewPr>
    <p:cViewPr>
      <p:scale>
        <a:sx n="20" d="100"/>
        <a:sy n="20" d="100"/>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microsoft.com/office/2015/10/relationships/revisionInfo" Target="revisionInfo.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5.xml"/><Relationship Id="rId68" Type="http://schemas.openxmlformats.org/officeDocument/2006/relationships/slide" Target="slides/slide10.xml"/><Relationship Id="rId84" Type="http://schemas.openxmlformats.org/officeDocument/2006/relationships/slide" Target="slides/slide26.xml"/><Relationship Id="rId89" Type="http://schemas.openxmlformats.org/officeDocument/2006/relationships/slide" Target="slides/slide31.xml"/><Relationship Id="rId112" Type="http://schemas.openxmlformats.org/officeDocument/2006/relationships/presProps" Target="presProps.xml"/><Relationship Id="rId16" Type="http://schemas.openxmlformats.org/officeDocument/2006/relationships/customXml" Target="../customXml/item16.xml"/><Relationship Id="rId107" Type="http://schemas.openxmlformats.org/officeDocument/2006/relationships/slide" Target="slides/slide49.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slideMaster" Target="slideMasters/slideMaster1.xml"/><Relationship Id="rId74" Type="http://schemas.openxmlformats.org/officeDocument/2006/relationships/slide" Target="slides/slide16.xml"/><Relationship Id="rId79" Type="http://schemas.openxmlformats.org/officeDocument/2006/relationships/slide" Target="slides/slide21.xml"/><Relationship Id="rId102" Type="http://schemas.openxmlformats.org/officeDocument/2006/relationships/slide" Target="slides/slide44.xml"/><Relationship Id="rId5" Type="http://schemas.openxmlformats.org/officeDocument/2006/relationships/customXml" Target="../customXml/item5.xml"/><Relationship Id="rId90" Type="http://schemas.openxmlformats.org/officeDocument/2006/relationships/slide" Target="slides/slide32.xml"/><Relationship Id="rId95" Type="http://schemas.openxmlformats.org/officeDocument/2006/relationships/slide" Target="slides/slide37.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6.xml"/><Relationship Id="rId69" Type="http://schemas.openxmlformats.org/officeDocument/2006/relationships/slide" Target="slides/slide11.xml"/><Relationship Id="rId113" Type="http://schemas.openxmlformats.org/officeDocument/2006/relationships/viewProps" Target="viewProps.xml"/><Relationship Id="rId80" Type="http://schemas.openxmlformats.org/officeDocument/2006/relationships/slide" Target="slides/slide22.xml"/><Relationship Id="rId85" Type="http://schemas.openxmlformats.org/officeDocument/2006/relationships/slide" Target="slides/slide27.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1.xml"/><Relationship Id="rId103" Type="http://schemas.openxmlformats.org/officeDocument/2006/relationships/slide" Target="slides/slide45.xml"/><Relationship Id="rId108" Type="http://schemas.openxmlformats.org/officeDocument/2006/relationships/slide" Target="slides/slide50.xml"/><Relationship Id="rId54" Type="http://schemas.openxmlformats.org/officeDocument/2006/relationships/customXml" Target="../customXml/item54.xml"/><Relationship Id="rId70" Type="http://schemas.openxmlformats.org/officeDocument/2006/relationships/slide" Target="slides/slide12.xml"/><Relationship Id="rId75" Type="http://schemas.openxmlformats.org/officeDocument/2006/relationships/slide" Target="slides/slide17.xml"/><Relationship Id="rId91" Type="http://schemas.openxmlformats.org/officeDocument/2006/relationships/slide" Target="slides/slide33.xml"/><Relationship Id="rId96"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2.xml"/><Relationship Id="rId65" Type="http://schemas.openxmlformats.org/officeDocument/2006/relationships/slide" Target="slides/slide7.xml"/><Relationship Id="rId73" Type="http://schemas.openxmlformats.org/officeDocument/2006/relationships/slide" Target="slides/slide15.xml"/><Relationship Id="rId78" Type="http://schemas.openxmlformats.org/officeDocument/2006/relationships/slide" Target="slides/slide20.xml"/><Relationship Id="rId81" Type="http://schemas.openxmlformats.org/officeDocument/2006/relationships/slide" Target="slides/slide23.xml"/><Relationship Id="rId86" Type="http://schemas.openxmlformats.org/officeDocument/2006/relationships/slide" Target="slides/slide28.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1.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8.xml"/><Relationship Id="rId97" Type="http://schemas.openxmlformats.org/officeDocument/2006/relationships/slide" Target="slides/slide39.xml"/><Relationship Id="rId104" Type="http://schemas.openxmlformats.org/officeDocument/2006/relationships/slide" Target="slides/slide46.xml"/><Relationship Id="rId7" Type="http://schemas.openxmlformats.org/officeDocument/2006/relationships/customXml" Target="../customXml/item7.xml"/><Relationship Id="rId71" Type="http://schemas.openxmlformats.org/officeDocument/2006/relationships/slide" Target="slides/slide13.xml"/><Relationship Id="rId92" Type="http://schemas.openxmlformats.org/officeDocument/2006/relationships/slide" Target="slides/slide34.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15" Type="http://schemas.openxmlformats.org/officeDocument/2006/relationships/tableStyles" Target="tableStyles.xml"/><Relationship Id="rId61" Type="http://schemas.openxmlformats.org/officeDocument/2006/relationships/slide" Target="slides/slide3.xml"/><Relationship Id="rId82" Type="http://schemas.openxmlformats.org/officeDocument/2006/relationships/slide" Target="slides/slide24.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19.xml"/><Relationship Id="rId100" Type="http://schemas.openxmlformats.org/officeDocument/2006/relationships/slide" Target="slides/slide42.xml"/><Relationship Id="rId105"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4.xml"/><Relationship Id="rId93" Type="http://schemas.openxmlformats.org/officeDocument/2006/relationships/slide" Target="slides/slide35.xml"/><Relationship Id="rId98" Type="http://schemas.openxmlformats.org/officeDocument/2006/relationships/slide" Target="slides/slide40.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9.xml"/><Relationship Id="rId116" Type="http://schemas.microsoft.com/office/2016/11/relationships/changesInfo" Target="changesInfos/changesInfo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4.xml"/><Relationship Id="rId83" Type="http://schemas.openxmlformats.org/officeDocument/2006/relationships/slide" Target="slides/slide25.xml"/><Relationship Id="rId88" Type="http://schemas.openxmlformats.org/officeDocument/2006/relationships/slide" Target="slides/slide30.xml"/><Relationship Id="rId111" Type="http://schemas.openxmlformats.org/officeDocument/2006/relationships/notesMaster" Target="notesMasters/notesMaster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átima Carneiro" userId="3f310d7fd3b51337" providerId="LiveId" clId="{C8C6E713-D541-4287-AABC-9F481F966155}"/>
    <pc:docChg chg="modSld">
      <pc:chgData name="Fátima Carneiro" userId="3f310d7fd3b51337" providerId="LiveId" clId="{C8C6E713-D541-4287-AABC-9F481F966155}" dt="2024-05-30T10:01:15.137" v="42" actId="20577"/>
      <pc:docMkLst>
        <pc:docMk/>
      </pc:docMkLst>
      <pc:sldChg chg="modSp mod">
        <pc:chgData name="Fátima Carneiro" userId="3f310d7fd3b51337" providerId="LiveId" clId="{C8C6E713-D541-4287-AABC-9F481F966155}" dt="2024-05-30T10:01:15.137" v="42" actId="20577"/>
        <pc:sldMkLst>
          <pc:docMk/>
          <pc:sldMk cId="1033075062" sldId="575"/>
        </pc:sldMkLst>
        <pc:spChg chg="mod">
          <ac:chgData name="Fátima Carneiro" userId="3f310d7fd3b51337" providerId="LiveId" clId="{C8C6E713-D541-4287-AABC-9F481F966155}" dt="2024-05-30T10:01:15.137" v="42" actId="20577"/>
          <ac:spMkLst>
            <pc:docMk/>
            <pc:sldMk cId="1033075062" sldId="575"/>
            <ac:spMk id="3" creationId="{9AA99EDC-75BC-9105-1A1D-0E354682773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BB825-D9C0-4449-953D-44C1A651A459}" type="doc">
      <dgm:prSet loTypeId="urn:microsoft.com/office/officeart/2005/8/layout/vProcess5" loCatId="" qsTypeId="urn:microsoft.com/office/officeart/2005/8/quickstyle/simple5" qsCatId="simple" csTypeId="urn:microsoft.com/office/officeart/2005/8/colors/accent1_1" csCatId="accent1" phldr="1"/>
      <dgm:spPr/>
    </dgm:pt>
    <dgm:pt modelId="{DA527372-5AFD-7B4E-ACD1-2772DFC0E8F5}">
      <dgm:prSet phldrT="[Texto]"/>
      <dgm:spPr/>
      <dgm:t>
        <a:bodyPr/>
        <a:lstStyle/>
        <a:p>
          <a:r>
            <a:rPr lang="pt-PT" dirty="0" err="1"/>
            <a:t>Integration</a:t>
          </a:r>
          <a:r>
            <a:rPr lang="pt-PT" dirty="0"/>
            <a:t> </a:t>
          </a:r>
          <a:r>
            <a:rPr lang="pt-PT" dirty="0" err="1"/>
            <a:t>and</a:t>
          </a:r>
          <a:r>
            <a:rPr lang="pt-PT" dirty="0"/>
            <a:t> expert </a:t>
          </a:r>
          <a:r>
            <a:rPr lang="pt-PT" dirty="0" err="1"/>
            <a:t>interpretion</a:t>
          </a:r>
          <a:r>
            <a:rPr lang="pt-PT" dirty="0"/>
            <a:t> </a:t>
          </a:r>
          <a:r>
            <a:rPr lang="pt-PT" dirty="0" err="1"/>
            <a:t>of</a:t>
          </a:r>
          <a:r>
            <a:rPr lang="pt-PT" dirty="0"/>
            <a:t> </a:t>
          </a:r>
          <a:r>
            <a:rPr lang="pt-PT" dirty="0" err="1"/>
            <a:t>histological</a:t>
          </a:r>
          <a:r>
            <a:rPr lang="pt-PT" dirty="0"/>
            <a:t> </a:t>
          </a:r>
          <a:r>
            <a:rPr lang="pt-PT" dirty="0" err="1"/>
            <a:t>changes</a:t>
          </a:r>
          <a:r>
            <a:rPr lang="pt-PT" dirty="0"/>
            <a:t> (</a:t>
          </a:r>
          <a:r>
            <a:rPr lang="pt-PT" dirty="0" err="1"/>
            <a:t>the</a:t>
          </a:r>
          <a:r>
            <a:rPr lang="pt-PT" dirty="0"/>
            <a:t> </a:t>
          </a:r>
          <a:r>
            <a:rPr lang="pt-PT" dirty="0" err="1"/>
            <a:t>pattern</a:t>
          </a:r>
          <a:r>
            <a:rPr lang="pt-PT" dirty="0"/>
            <a:t> </a:t>
          </a:r>
          <a:r>
            <a:rPr lang="pt-PT" dirty="0" err="1"/>
            <a:t>may</a:t>
          </a:r>
          <a:r>
            <a:rPr lang="pt-PT" dirty="0"/>
            <a:t> </a:t>
          </a:r>
          <a:r>
            <a:rPr lang="pt-PT" dirty="0" err="1"/>
            <a:t>suggest</a:t>
          </a:r>
          <a:r>
            <a:rPr lang="pt-PT" dirty="0"/>
            <a:t> </a:t>
          </a:r>
          <a:r>
            <a:rPr lang="pt-PT" dirty="0" err="1"/>
            <a:t>mechanism</a:t>
          </a:r>
          <a:r>
            <a:rPr lang="pt-PT" dirty="0"/>
            <a:t> </a:t>
          </a:r>
          <a:r>
            <a:rPr lang="pt-PT" dirty="0" err="1"/>
            <a:t>of</a:t>
          </a:r>
          <a:r>
            <a:rPr lang="pt-PT" dirty="0"/>
            <a:t> </a:t>
          </a:r>
          <a:r>
            <a:rPr lang="pt-PT" dirty="0" err="1"/>
            <a:t>toxicity</a:t>
          </a:r>
          <a:r>
            <a:rPr lang="pt-PT" dirty="0"/>
            <a:t>)</a:t>
          </a:r>
        </a:p>
      </dgm:t>
    </dgm:pt>
    <dgm:pt modelId="{97932898-0076-6144-903A-BDE7C635E064}" type="parTrans" cxnId="{42BD47D7-2264-BF46-BF07-B4EAA099640B}">
      <dgm:prSet/>
      <dgm:spPr/>
      <dgm:t>
        <a:bodyPr/>
        <a:lstStyle/>
        <a:p>
          <a:endParaRPr lang="pt-PT"/>
        </a:p>
      </dgm:t>
    </dgm:pt>
    <dgm:pt modelId="{71B0D565-BDE6-EE40-9D38-B017373C76C3}" type="sibTrans" cxnId="{42BD47D7-2264-BF46-BF07-B4EAA099640B}">
      <dgm:prSet/>
      <dgm:spPr/>
      <dgm:t>
        <a:bodyPr/>
        <a:lstStyle/>
        <a:p>
          <a:endParaRPr lang="pt-PT"/>
        </a:p>
      </dgm:t>
    </dgm:pt>
    <dgm:pt modelId="{D41BAE50-EAE6-124D-BE03-795A0212DA80}">
      <dgm:prSet phldrT="[Texto]"/>
      <dgm:spPr/>
      <dgm:t>
        <a:bodyPr/>
        <a:lstStyle/>
        <a:p>
          <a:r>
            <a:rPr lang="pt-PT" dirty="0" err="1"/>
            <a:t>Integrate</a:t>
          </a:r>
          <a:r>
            <a:rPr lang="pt-PT" dirty="0"/>
            <a:t> </a:t>
          </a:r>
          <a:r>
            <a:rPr lang="pt-PT" dirty="0" err="1"/>
            <a:t>patient’s</a:t>
          </a:r>
          <a:r>
            <a:rPr lang="pt-PT" dirty="0"/>
            <a:t> medical </a:t>
          </a:r>
          <a:r>
            <a:rPr lang="pt-PT" dirty="0" err="1"/>
            <a:t>and</a:t>
          </a:r>
          <a:r>
            <a:rPr lang="pt-PT" dirty="0"/>
            <a:t> </a:t>
          </a:r>
          <a:r>
            <a:rPr lang="pt-PT" dirty="0" err="1"/>
            <a:t>pharmaceutical</a:t>
          </a:r>
          <a:r>
            <a:rPr lang="pt-PT" dirty="0"/>
            <a:t> </a:t>
          </a:r>
          <a:r>
            <a:rPr lang="pt-PT" dirty="0" err="1"/>
            <a:t>history</a:t>
          </a:r>
          <a:endParaRPr lang="pt-PT" dirty="0"/>
        </a:p>
      </dgm:t>
    </dgm:pt>
    <dgm:pt modelId="{3C0E67E1-9F95-5143-83D1-061835C5EA85}" type="parTrans" cxnId="{24D57132-D8D8-6246-BF9B-6781B60345A0}">
      <dgm:prSet/>
      <dgm:spPr/>
      <dgm:t>
        <a:bodyPr/>
        <a:lstStyle/>
        <a:p>
          <a:endParaRPr lang="pt-PT"/>
        </a:p>
      </dgm:t>
    </dgm:pt>
    <dgm:pt modelId="{CBB1F3D3-AE16-D04A-9EDD-3CC5432B9EB0}" type="sibTrans" cxnId="{24D57132-D8D8-6246-BF9B-6781B60345A0}">
      <dgm:prSet/>
      <dgm:spPr/>
      <dgm:t>
        <a:bodyPr/>
        <a:lstStyle/>
        <a:p>
          <a:endParaRPr lang="pt-PT"/>
        </a:p>
      </dgm:t>
    </dgm:pt>
    <dgm:pt modelId="{1F8D9B43-79D2-FC40-AEFF-4FAFD0373AE0}">
      <dgm:prSet phldrT="[Texto]"/>
      <dgm:spPr/>
      <dgm:t>
        <a:bodyPr/>
        <a:lstStyle/>
        <a:p>
          <a:r>
            <a:rPr lang="pt-PT" b="0" dirty="0" err="1"/>
            <a:t>Identify</a:t>
          </a:r>
          <a:r>
            <a:rPr lang="pt-PT" b="0" dirty="0"/>
            <a:t> </a:t>
          </a:r>
          <a:r>
            <a:rPr lang="pt-PT" b="0" dirty="0" err="1"/>
            <a:t>the</a:t>
          </a:r>
          <a:r>
            <a:rPr lang="pt-PT" b="0" dirty="0"/>
            <a:t> </a:t>
          </a:r>
          <a:r>
            <a:rPr lang="pt-PT" b="0" dirty="0" err="1"/>
            <a:t>pattern</a:t>
          </a:r>
          <a:r>
            <a:rPr lang="pt-PT" b="0" dirty="0"/>
            <a:t> </a:t>
          </a:r>
          <a:r>
            <a:rPr lang="pt-PT" b="0" dirty="0" err="1"/>
            <a:t>and</a:t>
          </a:r>
          <a:r>
            <a:rPr lang="pt-PT" b="0" dirty="0"/>
            <a:t> </a:t>
          </a:r>
          <a:r>
            <a:rPr lang="pt-PT" b="0" dirty="0" err="1"/>
            <a:t>the</a:t>
          </a:r>
          <a:r>
            <a:rPr lang="pt-PT" b="0" dirty="0"/>
            <a:t> </a:t>
          </a:r>
          <a:r>
            <a:rPr lang="pt-PT" b="0" dirty="0" err="1"/>
            <a:t>degree</a:t>
          </a:r>
          <a:r>
            <a:rPr lang="pt-PT" b="0" dirty="0"/>
            <a:t> </a:t>
          </a:r>
          <a:r>
            <a:rPr lang="pt-PT" b="0" dirty="0" err="1"/>
            <a:t>of</a:t>
          </a:r>
          <a:r>
            <a:rPr lang="pt-PT" b="0" dirty="0"/>
            <a:t> </a:t>
          </a:r>
          <a:r>
            <a:rPr lang="pt-PT" b="0" dirty="0" err="1"/>
            <a:t>injury</a:t>
          </a:r>
          <a:r>
            <a:rPr lang="pt-PT" b="0" dirty="0"/>
            <a:t>  </a:t>
          </a:r>
        </a:p>
      </dgm:t>
    </dgm:pt>
    <dgm:pt modelId="{B9C95ACE-8964-0E4C-B506-4287E2948D16}" type="parTrans" cxnId="{D7BAA130-F728-1C4B-AF7F-D82D6574D884}">
      <dgm:prSet/>
      <dgm:spPr/>
      <dgm:t>
        <a:bodyPr/>
        <a:lstStyle/>
        <a:p>
          <a:endParaRPr lang="pt-PT"/>
        </a:p>
      </dgm:t>
    </dgm:pt>
    <dgm:pt modelId="{9DB38CE0-9C9A-DB4D-AB9D-EA3973901072}" type="sibTrans" cxnId="{D7BAA130-F728-1C4B-AF7F-D82D6574D884}">
      <dgm:prSet/>
      <dgm:spPr/>
      <dgm:t>
        <a:bodyPr/>
        <a:lstStyle/>
        <a:p>
          <a:endParaRPr lang="pt-PT"/>
        </a:p>
      </dgm:t>
    </dgm:pt>
    <dgm:pt modelId="{8B6A06FC-D988-C740-86E0-919F829B8285}">
      <dgm:prSet phldrT="[Texto]"/>
      <dgm:spPr/>
      <dgm:t>
        <a:bodyPr/>
        <a:lstStyle/>
        <a:p>
          <a:r>
            <a:rPr lang="pt-PT" b="0" i="0" u="none" dirty="0" err="1"/>
            <a:t>Correlation</a:t>
          </a:r>
          <a:r>
            <a:rPr lang="pt-PT" b="0" i="0" u="none" dirty="0"/>
            <a:t> </a:t>
          </a:r>
          <a:r>
            <a:rPr lang="pt-PT" b="0" i="0" u="none" dirty="0" err="1"/>
            <a:t>of</a:t>
          </a:r>
          <a:r>
            <a:rPr lang="pt-PT" b="0" i="0" u="none" dirty="0"/>
            <a:t> </a:t>
          </a:r>
          <a:r>
            <a:rPr lang="pt-PT" b="0" i="0" u="none" dirty="0" err="1"/>
            <a:t>the</a:t>
          </a:r>
          <a:r>
            <a:rPr lang="pt-PT" b="0" i="0" u="none" dirty="0"/>
            <a:t> </a:t>
          </a:r>
          <a:r>
            <a:rPr lang="pt-PT" b="0" i="0" u="none" dirty="0" err="1"/>
            <a:t>injury</a:t>
          </a:r>
          <a:r>
            <a:rPr lang="pt-PT" b="0" i="0" u="none" dirty="0"/>
            <a:t> </a:t>
          </a:r>
          <a:r>
            <a:rPr lang="pt-PT" b="0" i="0" u="none" dirty="0" err="1"/>
            <a:t>pattern</a:t>
          </a:r>
          <a:r>
            <a:rPr lang="pt-PT" b="0" i="0" u="none" dirty="0"/>
            <a:t> </a:t>
          </a:r>
          <a:r>
            <a:rPr lang="pt-PT" b="0" i="0" u="none" dirty="0" err="1"/>
            <a:t>with</a:t>
          </a:r>
          <a:r>
            <a:rPr lang="pt-PT" b="0" i="0" u="none" dirty="0"/>
            <a:t> </a:t>
          </a:r>
          <a:r>
            <a:rPr lang="pt-PT" b="0" i="0" u="none" dirty="0" err="1"/>
            <a:t>the</a:t>
          </a:r>
          <a:r>
            <a:rPr lang="pt-PT" b="0" i="0" u="none" dirty="0"/>
            <a:t> </a:t>
          </a:r>
          <a:r>
            <a:rPr lang="pt-PT" b="0" i="0" u="none" dirty="0" err="1"/>
            <a:t>literature</a:t>
          </a:r>
          <a:r>
            <a:rPr lang="pt-PT" b="0" i="0" u="none" dirty="0"/>
            <a:t>  for </a:t>
          </a:r>
          <a:r>
            <a:rPr lang="pt-PT" b="0" i="0" u="none" dirty="0" err="1"/>
            <a:t>the</a:t>
          </a:r>
          <a:r>
            <a:rPr lang="pt-PT" b="0" i="0" u="none" dirty="0"/>
            <a:t> </a:t>
          </a:r>
          <a:r>
            <a:rPr lang="pt-PT" b="0" i="0" u="none" dirty="0" err="1"/>
            <a:t>suspected</a:t>
          </a:r>
          <a:r>
            <a:rPr lang="pt-PT" b="0" i="0" u="none" dirty="0"/>
            <a:t> </a:t>
          </a:r>
          <a:r>
            <a:rPr lang="pt-PT" b="0" i="0" u="none" dirty="0" err="1"/>
            <a:t>agents</a:t>
          </a:r>
          <a:endParaRPr lang="pt-PT" dirty="0"/>
        </a:p>
      </dgm:t>
    </dgm:pt>
    <dgm:pt modelId="{8F3A06B6-11C7-DC49-8E66-0BD2066C3B05}" type="parTrans" cxnId="{C7F40547-F404-1647-BA98-FF4B04638D9B}">
      <dgm:prSet/>
      <dgm:spPr/>
      <dgm:t>
        <a:bodyPr/>
        <a:lstStyle/>
        <a:p>
          <a:endParaRPr lang="pt-PT"/>
        </a:p>
      </dgm:t>
    </dgm:pt>
    <dgm:pt modelId="{2C19C3FD-82DE-924F-8D75-06A7CF089B8C}" type="sibTrans" cxnId="{C7F40547-F404-1647-BA98-FF4B04638D9B}">
      <dgm:prSet/>
      <dgm:spPr/>
      <dgm:t>
        <a:bodyPr/>
        <a:lstStyle/>
        <a:p>
          <a:endParaRPr lang="pt-PT"/>
        </a:p>
      </dgm:t>
    </dgm:pt>
    <dgm:pt modelId="{CB218D84-5B0D-E74E-B1AC-9250E8E5C36A}">
      <dgm:prSet phldrT="[Texto]"/>
      <dgm:spPr/>
      <dgm:t>
        <a:bodyPr/>
        <a:lstStyle/>
        <a:p>
          <a:r>
            <a:rPr lang="pt-PT" dirty="0" err="1"/>
            <a:t>Identification</a:t>
          </a:r>
          <a:r>
            <a:rPr lang="pt-PT" dirty="0"/>
            <a:t> </a:t>
          </a:r>
          <a:r>
            <a:rPr lang="pt-PT" dirty="0" err="1"/>
            <a:t>or</a:t>
          </a:r>
          <a:r>
            <a:rPr lang="pt-PT" dirty="0"/>
            <a:t> </a:t>
          </a:r>
          <a:r>
            <a:rPr lang="pt-PT" dirty="0" err="1"/>
            <a:t>exclusion</a:t>
          </a:r>
          <a:r>
            <a:rPr lang="pt-PT" dirty="0"/>
            <a:t> </a:t>
          </a:r>
          <a:r>
            <a:rPr lang="pt-PT" dirty="0" err="1"/>
            <a:t>of</a:t>
          </a:r>
          <a:r>
            <a:rPr lang="pt-PT" dirty="0"/>
            <a:t> </a:t>
          </a:r>
          <a:r>
            <a:rPr lang="pt-PT" dirty="0" err="1"/>
            <a:t>other</a:t>
          </a:r>
          <a:r>
            <a:rPr lang="pt-PT" dirty="0"/>
            <a:t> </a:t>
          </a:r>
          <a:r>
            <a:rPr lang="pt-PT" dirty="0" err="1"/>
            <a:t>competing</a:t>
          </a:r>
          <a:r>
            <a:rPr lang="pt-PT" dirty="0"/>
            <a:t> </a:t>
          </a:r>
          <a:r>
            <a:rPr lang="pt-PT" dirty="0" err="1"/>
            <a:t>etiologies</a:t>
          </a:r>
          <a:endParaRPr lang="pt-PT" dirty="0"/>
        </a:p>
      </dgm:t>
    </dgm:pt>
    <dgm:pt modelId="{750212C0-BBAA-7444-839E-81168099E501}" type="parTrans" cxnId="{B0500DED-6511-844D-8E32-E3A7CA4D0ACD}">
      <dgm:prSet/>
      <dgm:spPr/>
      <dgm:t>
        <a:bodyPr/>
        <a:lstStyle/>
        <a:p>
          <a:endParaRPr lang="pt-PT"/>
        </a:p>
      </dgm:t>
    </dgm:pt>
    <dgm:pt modelId="{5D15DA02-5772-F84B-82B5-4B76B2A13C1B}" type="sibTrans" cxnId="{B0500DED-6511-844D-8E32-E3A7CA4D0ACD}">
      <dgm:prSet/>
      <dgm:spPr/>
      <dgm:t>
        <a:bodyPr/>
        <a:lstStyle/>
        <a:p>
          <a:endParaRPr lang="pt-PT"/>
        </a:p>
      </dgm:t>
    </dgm:pt>
    <dgm:pt modelId="{69D3223C-0753-1B4C-AF49-908B09669226}" type="pres">
      <dgm:prSet presAssocID="{CADBB825-D9C0-4449-953D-44C1A651A459}" presName="outerComposite" presStyleCnt="0">
        <dgm:presLayoutVars>
          <dgm:chMax val="5"/>
          <dgm:dir/>
          <dgm:resizeHandles val="exact"/>
        </dgm:presLayoutVars>
      </dgm:prSet>
      <dgm:spPr/>
    </dgm:pt>
    <dgm:pt modelId="{A1681721-9D6D-AE4F-B529-4DF5152BD699}" type="pres">
      <dgm:prSet presAssocID="{CADBB825-D9C0-4449-953D-44C1A651A459}" presName="dummyMaxCanvas" presStyleCnt="0">
        <dgm:presLayoutVars/>
      </dgm:prSet>
      <dgm:spPr/>
    </dgm:pt>
    <dgm:pt modelId="{D69A823B-F422-D241-8BF7-8BC4E0DBB90C}" type="pres">
      <dgm:prSet presAssocID="{CADBB825-D9C0-4449-953D-44C1A651A459}" presName="FiveNodes_1" presStyleLbl="node1" presStyleIdx="0" presStyleCnt="5">
        <dgm:presLayoutVars>
          <dgm:bulletEnabled val="1"/>
        </dgm:presLayoutVars>
      </dgm:prSet>
      <dgm:spPr/>
    </dgm:pt>
    <dgm:pt modelId="{1D46AB9F-D6B9-254A-BF01-18AB40FD369B}" type="pres">
      <dgm:prSet presAssocID="{CADBB825-D9C0-4449-953D-44C1A651A459}" presName="FiveNodes_2" presStyleLbl="node1" presStyleIdx="1" presStyleCnt="5">
        <dgm:presLayoutVars>
          <dgm:bulletEnabled val="1"/>
        </dgm:presLayoutVars>
      </dgm:prSet>
      <dgm:spPr/>
    </dgm:pt>
    <dgm:pt modelId="{4E6EE962-CDB0-C941-B619-40FB3499BD28}" type="pres">
      <dgm:prSet presAssocID="{CADBB825-D9C0-4449-953D-44C1A651A459}" presName="FiveNodes_3" presStyleLbl="node1" presStyleIdx="2" presStyleCnt="5">
        <dgm:presLayoutVars>
          <dgm:bulletEnabled val="1"/>
        </dgm:presLayoutVars>
      </dgm:prSet>
      <dgm:spPr/>
    </dgm:pt>
    <dgm:pt modelId="{45FBCAD9-CF61-DA43-A49B-6BF069B74C11}" type="pres">
      <dgm:prSet presAssocID="{CADBB825-D9C0-4449-953D-44C1A651A459}" presName="FiveNodes_4" presStyleLbl="node1" presStyleIdx="3" presStyleCnt="5">
        <dgm:presLayoutVars>
          <dgm:bulletEnabled val="1"/>
        </dgm:presLayoutVars>
      </dgm:prSet>
      <dgm:spPr/>
    </dgm:pt>
    <dgm:pt modelId="{336AC01D-B5B4-F349-8816-569332A18D34}" type="pres">
      <dgm:prSet presAssocID="{CADBB825-D9C0-4449-953D-44C1A651A459}" presName="FiveNodes_5" presStyleLbl="node1" presStyleIdx="4" presStyleCnt="5">
        <dgm:presLayoutVars>
          <dgm:bulletEnabled val="1"/>
        </dgm:presLayoutVars>
      </dgm:prSet>
      <dgm:spPr/>
    </dgm:pt>
    <dgm:pt modelId="{85E73D93-29B1-BC4F-BB75-D330C9A3C298}" type="pres">
      <dgm:prSet presAssocID="{CADBB825-D9C0-4449-953D-44C1A651A459}" presName="FiveConn_1-2" presStyleLbl="fgAccFollowNode1" presStyleIdx="0" presStyleCnt="4">
        <dgm:presLayoutVars>
          <dgm:bulletEnabled val="1"/>
        </dgm:presLayoutVars>
      </dgm:prSet>
      <dgm:spPr/>
    </dgm:pt>
    <dgm:pt modelId="{276D2514-EBD9-824D-BC80-5A7AEC021FCE}" type="pres">
      <dgm:prSet presAssocID="{CADBB825-D9C0-4449-953D-44C1A651A459}" presName="FiveConn_2-3" presStyleLbl="fgAccFollowNode1" presStyleIdx="1" presStyleCnt="4">
        <dgm:presLayoutVars>
          <dgm:bulletEnabled val="1"/>
        </dgm:presLayoutVars>
      </dgm:prSet>
      <dgm:spPr/>
    </dgm:pt>
    <dgm:pt modelId="{0E251DF7-C9D5-B749-A5FC-7F19DBDC0355}" type="pres">
      <dgm:prSet presAssocID="{CADBB825-D9C0-4449-953D-44C1A651A459}" presName="FiveConn_3-4" presStyleLbl="fgAccFollowNode1" presStyleIdx="2" presStyleCnt="4">
        <dgm:presLayoutVars>
          <dgm:bulletEnabled val="1"/>
        </dgm:presLayoutVars>
      </dgm:prSet>
      <dgm:spPr/>
    </dgm:pt>
    <dgm:pt modelId="{5489643D-F671-6242-AD0C-43B68A7B325B}" type="pres">
      <dgm:prSet presAssocID="{CADBB825-D9C0-4449-953D-44C1A651A459}" presName="FiveConn_4-5" presStyleLbl="fgAccFollowNode1" presStyleIdx="3" presStyleCnt="4">
        <dgm:presLayoutVars>
          <dgm:bulletEnabled val="1"/>
        </dgm:presLayoutVars>
      </dgm:prSet>
      <dgm:spPr/>
    </dgm:pt>
    <dgm:pt modelId="{B95AC323-2C90-8F42-AC49-36259292A04E}" type="pres">
      <dgm:prSet presAssocID="{CADBB825-D9C0-4449-953D-44C1A651A459}" presName="FiveNodes_1_text" presStyleLbl="node1" presStyleIdx="4" presStyleCnt="5">
        <dgm:presLayoutVars>
          <dgm:bulletEnabled val="1"/>
        </dgm:presLayoutVars>
      </dgm:prSet>
      <dgm:spPr/>
    </dgm:pt>
    <dgm:pt modelId="{CEAB6CA5-F8DB-E444-A1E0-613AB9DB961B}" type="pres">
      <dgm:prSet presAssocID="{CADBB825-D9C0-4449-953D-44C1A651A459}" presName="FiveNodes_2_text" presStyleLbl="node1" presStyleIdx="4" presStyleCnt="5">
        <dgm:presLayoutVars>
          <dgm:bulletEnabled val="1"/>
        </dgm:presLayoutVars>
      </dgm:prSet>
      <dgm:spPr/>
    </dgm:pt>
    <dgm:pt modelId="{29783975-BB27-C54E-BC26-72EC0A62E2A8}" type="pres">
      <dgm:prSet presAssocID="{CADBB825-D9C0-4449-953D-44C1A651A459}" presName="FiveNodes_3_text" presStyleLbl="node1" presStyleIdx="4" presStyleCnt="5">
        <dgm:presLayoutVars>
          <dgm:bulletEnabled val="1"/>
        </dgm:presLayoutVars>
      </dgm:prSet>
      <dgm:spPr/>
    </dgm:pt>
    <dgm:pt modelId="{C1F8C24A-E5DF-3241-9C5A-D6E053885035}" type="pres">
      <dgm:prSet presAssocID="{CADBB825-D9C0-4449-953D-44C1A651A459}" presName="FiveNodes_4_text" presStyleLbl="node1" presStyleIdx="4" presStyleCnt="5">
        <dgm:presLayoutVars>
          <dgm:bulletEnabled val="1"/>
        </dgm:presLayoutVars>
      </dgm:prSet>
      <dgm:spPr/>
    </dgm:pt>
    <dgm:pt modelId="{00E64BC6-1C63-D047-90C9-10E905B4E94A}" type="pres">
      <dgm:prSet presAssocID="{CADBB825-D9C0-4449-953D-44C1A651A459}" presName="FiveNodes_5_text" presStyleLbl="node1" presStyleIdx="4" presStyleCnt="5">
        <dgm:presLayoutVars>
          <dgm:bulletEnabled val="1"/>
        </dgm:presLayoutVars>
      </dgm:prSet>
      <dgm:spPr/>
    </dgm:pt>
  </dgm:ptLst>
  <dgm:cxnLst>
    <dgm:cxn modelId="{777BD00A-1E5C-A44F-B794-91377AC2118D}" type="presOf" srcId="{DA527372-5AFD-7B4E-ACD1-2772DFC0E8F5}" destId="{00E64BC6-1C63-D047-90C9-10E905B4E94A}" srcOrd="1" destOrd="0" presId="urn:microsoft.com/office/officeart/2005/8/layout/vProcess5"/>
    <dgm:cxn modelId="{A8C5310B-1333-4E42-946F-58975B16027F}" type="presOf" srcId="{5D15DA02-5772-F84B-82B5-4B76B2A13C1B}" destId="{5489643D-F671-6242-AD0C-43B68A7B325B}" srcOrd="0" destOrd="0" presId="urn:microsoft.com/office/officeart/2005/8/layout/vProcess5"/>
    <dgm:cxn modelId="{EE8D5011-461A-7E4E-9042-DEE002F6410D}" type="presOf" srcId="{CB218D84-5B0D-E74E-B1AC-9250E8E5C36A}" destId="{C1F8C24A-E5DF-3241-9C5A-D6E053885035}" srcOrd="1" destOrd="0" presId="urn:microsoft.com/office/officeart/2005/8/layout/vProcess5"/>
    <dgm:cxn modelId="{811C9D25-424B-4D47-BF37-E980FD26DC5A}" type="presOf" srcId="{1F8D9B43-79D2-FC40-AEFF-4FAFD0373AE0}" destId="{B95AC323-2C90-8F42-AC49-36259292A04E}" srcOrd="1" destOrd="0" presId="urn:microsoft.com/office/officeart/2005/8/layout/vProcess5"/>
    <dgm:cxn modelId="{49AB942D-67F4-B04B-87C0-13F90FACE3D9}" type="presOf" srcId="{9DB38CE0-9C9A-DB4D-AB9D-EA3973901072}" destId="{85E73D93-29B1-BC4F-BB75-D330C9A3C298}" srcOrd="0" destOrd="0" presId="urn:microsoft.com/office/officeart/2005/8/layout/vProcess5"/>
    <dgm:cxn modelId="{D7BAA130-F728-1C4B-AF7F-D82D6574D884}" srcId="{CADBB825-D9C0-4449-953D-44C1A651A459}" destId="{1F8D9B43-79D2-FC40-AEFF-4FAFD0373AE0}" srcOrd="0" destOrd="0" parTransId="{B9C95ACE-8964-0E4C-B506-4287E2948D16}" sibTransId="{9DB38CE0-9C9A-DB4D-AB9D-EA3973901072}"/>
    <dgm:cxn modelId="{24D57132-D8D8-6246-BF9B-6781B60345A0}" srcId="{CADBB825-D9C0-4449-953D-44C1A651A459}" destId="{D41BAE50-EAE6-124D-BE03-795A0212DA80}" srcOrd="1" destOrd="0" parTransId="{3C0E67E1-9F95-5143-83D1-061835C5EA85}" sibTransId="{CBB1F3D3-AE16-D04A-9EDD-3CC5432B9EB0}"/>
    <dgm:cxn modelId="{7C659463-17E6-9349-8DCC-19CDC33E7F8B}" type="presOf" srcId="{D41BAE50-EAE6-124D-BE03-795A0212DA80}" destId="{CEAB6CA5-F8DB-E444-A1E0-613AB9DB961B}" srcOrd="1" destOrd="0" presId="urn:microsoft.com/office/officeart/2005/8/layout/vProcess5"/>
    <dgm:cxn modelId="{C7F40547-F404-1647-BA98-FF4B04638D9B}" srcId="{CADBB825-D9C0-4449-953D-44C1A651A459}" destId="{8B6A06FC-D988-C740-86E0-919F829B8285}" srcOrd="2" destOrd="0" parTransId="{8F3A06B6-11C7-DC49-8E66-0BD2066C3B05}" sibTransId="{2C19C3FD-82DE-924F-8D75-06A7CF089B8C}"/>
    <dgm:cxn modelId="{C6B79777-1EB9-BE40-B7DC-60D1AF1B2689}" type="presOf" srcId="{D41BAE50-EAE6-124D-BE03-795A0212DA80}" destId="{1D46AB9F-D6B9-254A-BF01-18AB40FD369B}" srcOrd="0" destOrd="0" presId="urn:microsoft.com/office/officeart/2005/8/layout/vProcess5"/>
    <dgm:cxn modelId="{2A12B97E-8F80-6B4E-93DD-C23B2764D75C}" type="presOf" srcId="{CB218D84-5B0D-E74E-B1AC-9250E8E5C36A}" destId="{45FBCAD9-CF61-DA43-A49B-6BF069B74C11}" srcOrd="0" destOrd="0" presId="urn:microsoft.com/office/officeart/2005/8/layout/vProcess5"/>
    <dgm:cxn modelId="{29DFC38F-B4C1-3242-9CCA-3EC230CCBF15}" type="presOf" srcId="{CADBB825-D9C0-4449-953D-44C1A651A459}" destId="{69D3223C-0753-1B4C-AF49-908B09669226}" srcOrd="0" destOrd="0" presId="urn:microsoft.com/office/officeart/2005/8/layout/vProcess5"/>
    <dgm:cxn modelId="{A7AA3E9C-C24E-2C45-8F02-7DC6609E070F}" type="presOf" srcId="{1F8D9B43-79D2-FC40-AEFF-4FAFD0373AE0}" destId="{D69A823B-F422-D241-8BF7-8BC4E0DBB90C}" srcOrd="0" destOrd="0" presId="urn:microsoft.com/office/officeart/2005/8/layout/vProcess5"/>
    <dgm:cxn modelId="{E8158AC2-EBA7-7447-A674-B500CB9F9EDF}" type="presOf" srcId="{2C19C3FD-82DE-924F-8D75-06A7CF089B8C}" destId="{0E251DF7-C9D5-B749-A5FC-7F19DBDC0355}" srcOrd="0" destOrd="0" presId="urn:microsoft.com/office/officeart/2005/8/layout/vProcess5"/>
    <dgm:cxn modelId="{42BD47D7-2264-BF46-BF07-B4EAA099640B}" srcId="{CADBB825-D9C0-4449-953D-44C1A651A459}" destId="{DA527372-5AFD-7B4E-ACD1-2772DFC0E8F5}" srcOrd="4" destOrd="0" parTransId="{97932898-0076-6144-903A-BDE7C635E064}" sibTransId="{71B0D565-BDE6-EE40-9D38-B017373C76C3}"/>
    <dgm:cxn modelId="{D5F7B8E3-01F1-FE40-9E41-BE15B074531F}" type="presOf" srcId="{CBB1F3D3-AE16-D04A-9EDD-3CC5432B9EB0}" destId="{276D2514-EBD9-824D-BC80-5A7AEC021FCE}" srcOrd="0" destOrd="0" presId="urn:microsoft.com/office/officeart/2005/8/layout/vProcess5"/>
    <dgm:cxn modelId="{7FC5E3EB-1090-0743-A70F-84DB43D80672}" type="presOf" srcId="{8B6A06FC-D988-C740-86E0-919F829B8285}" destId="{4E6EE962-CDB0-C941-B619-40FB3499BD28}" srcOrd="0" destOrd="0" presId="urn:microsoft.com/office/officeart/2005/8/layout/vProcess5"/>
    <dgm:cxn modelId="{B0500DED-6511-844D-8E32-E3A7CA4D0ACD}" srcId="{CADBB825-D9C0-4449-953D-44C1A651A459}" destId="{CB218D84-5B0D-E74E-B1AC-9250E8E5C36A}" srcOrd="3" destOrd="0" parTransId="{750212C0-BBAA-7444-839E-81168099E501}" sibTransId="{5D15DA02-5772-F84B-82B5-4B76B2A13C1B}"/>
    <dgm:cxn modelId="{D0FB77F2-AAAF-3A40-884F-34CE7DA38620}" type="presOf" srcId="{DA527372-5AFD-7B4E-ACD1-2772DFC0E8F5}" destId="{336AC01D-B5B4-F349-8816-569332A18D34}" srcOrd="0" destOrd="0" presId="urn:microsoft.com/office/officeart/2005/8/layout/vProcess5"/>
    <dgm:cxn modelId="{A6D787F3-1962-874A-8BB5-F97B547E2064}" type="presOf" srcId="{8B6A06FC-D988-C740-86E0-919F829B8285}" destId="{29783975-BB27-C54E-BC26-72EC0A62E2A8}" srcOrd="1" destOrd="0" presId="urn:microsoft.com/office/officeart/2005/8/layout/vProcess5"/>
    <dgm:cxn modelId="{00BDC120-575E-7844-9D00-561113CA5E3B}" type="presParOf" srcId="{69D3223C-0753-1B4C-AF49-908B09669226}" destId="{A1681721-9D6D-AE4F-B529-4DF5152BD699}" srcOrd="0" destOrd="0" presId="urn:microsoft.com/office/officeart/2005/8/layout/vProcess5"/>
    <dgm:cxn modelId="{29BFA017-BA70-234A-BC62-53A67D2CA133}" type="presParOf" srcId="{69D3223C-0753-1B4C-AF49-908B09669226}" destId="{D69A823B-F422-D241-8BF7-8BC4E0DBB90C}" srcOrd="1" destOrd="0" presId="urn:microsoft.com/office/officeart/2005/8/layout/vProcess5"/>
    <dgm:cxn modelId="{F4E07886-8E6E-AC4A-88D8-74B11F1F4BBA}" type="presParOf" srcId="{69D3223C-0753-1B4C-AF49-908B09669226}" destId="{1D46AB9F-D6B9-254A-BF01-18AB40FD369B}" srcOrd="2" destOrd="0" presId="urn:microsoft.com/office/officeart/2005/8/layout/vProcess5"/>
    <dgm:cxn modelId="{DEB545DB-9F4A-014D-ABA0-C1C1EA32B426}" type="presParOf" srcId="{69D3223C-0753-1B4C-AF49-908B09669226}" destId="{4E6EE962-CDB0-C941-B619-40FB3499BD28}" srcOrd="3" destOrd="0" presId="urn:microsoft.com/office/officeart/2005/8/layout/vProcess5"/>
    <dgm:cxn modelId="{3CA62E84-6ECA-CC4B-B7F6-340E7D96FF1B}" type="presParOf" srcId="{69D3223C-0753-1B4C-AF49-908B09669226}" destId="{45FBCAD9-CF61-DA43-A49B-6BF069B74C11}" srcOrd="4" destOrd="0" presId="urn:microsoft.com/office/officeart/2005/8/layout/vProcess5"/>
    <dgm:cxn modelId="{DEF42FFE-F656-D34D-BD74-82B9D851E08B}" type="presParOf" srcId="{69D3223C-0753-1B4C-AF49-908B09669226}" destId="{336AC01D-B5B4-F349-8816-569332A18D34}" srcOrd="5" destOrd="0" presId="urn:microsoft.com/office/officeart/2005/8/layout/vProcess5"/>
    <dgm:cxn modelId="{C0D2CD59-DD2F-DC41-A9C0-3B7175D8FAEA}" type="presParOf" srcId="{69D3223C-0753-1B4C-AF49-908B09669226}" destId="{85E73D93-29B1-BC4F-BB75-D330C9A3C298}" srcOrd="6" destOrd="0" presId="urn:microsoft.com/office/officeart/2005/8/layout/vProcess5"/>
    <dgm:cxn modelId="{A87FBDEE-C9BA-0344-A283-62FC2F605599}" type="presParOf" srcId="{69D3223C-0753-1B4C-AF49-908B09669226}" destId="{276D2514-EBD9-824D-BC80-5A7AEC021FCE}" srcOrd="7" destOrd="0" presId="urn:microsoft.com/office/officeart/2005/8/layout/vProcess5"/>
    <dgm:cxn modelId="{308B489F-C097-BC45-93A8-70442227BD94}" type="presParOf" srcId="{69D3223C-0753-1B4C-AF49-908B09669226}" destId="{0E251DF7-C9D5-B749-A5FC-7F19DBDC0355}" srcOrd="8" destOrd="0" presId="urn:microsoft.com/office/officeart/2005/8/layout/vProcess5"/>
    <dgm:cxn modelId="{C97B97DD-210A-9845-A8E0-F14FAF8C9D02}" type="presParOf" srcId="{69D3223C-0753-1B4C-AF49-908B09669226}" destId="{5489643D-F671-6242-AD0C-43B68A7B325B}" srcOrd="9" destOrd="0" presId="urn:microsoft.com/office/officeart/2005/8/layout/vProcess5"/>
    <dgm:cxn modelId="{5882C0E6-26EE-C946-BFFE-0AF0433E7132}" type="presParOf" srcId="{69D3223C-0753-1B4C-AF49-908B09669226}" destId="{B95AC323-2C90-8F42-AC49-36259292A04E}" srcOrd="10" destOrd="0" presId="urn:microsoft.com/office/officeart/2005/8/layout/vProcess5"/>
    <dgm:cxn modelId="{6A4EF433-35B9-C64C-A312-6FD40D2839A1}" type="presParOf" srcId="{69D3223C-0753-1B4C-AF49-908B09669226}" destId="{CEAB6CA5-F8DB-E444-A1E0-613AB9DB961B}" srcOrd="11" destOrd="0" presId="urn:microsoft.com/office/officeart/2005/8/layout/vProcess5"/>
    <dgm:cxn modelId="{3D1A9257-E509-A545-BDEC-77901869EC33}" type="presParOf" srcId="{69D3223C-0753-1B4C-AF49-908B09669226}" destId="{29783975-BB27-C54E-BC26-72EC0A62E2A8}" srcOrd="12" destOrd="0" presId="urn:microsoft.com/office/officeart/2005/8/layout/vProcess5"/>
    <dgm:cxn modelId="{A999E76D-20ED-4746-A2E8-710E3950A39A}" type="presParOf" srcId="{69D3223C-0753-1B4C-AF49-908B09669226}" destId="{C1F8C24A-E5DF-3241-9C5A-D6E053885035}" srcOrd="13" destOrd="0" presId="urn:microsoft.com/office/officeart/2005/8/layout/vProcess5"/>
    <dgm:cxn modelId="{C78A04F8-E976-4348-8055-5A35A82443EE}" type="presParOf" srcId="{69D3223C-0753-1B4C-AF49-908B09669226}" destId="{00E64BC6-1C63-D047-90C9-10E905B4E94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A823B-F422-D241-8BF7-8BC4E0DBB90C}">
      <dsp:nvSpPr>
        <dsp:cNvPr id="0" name=""/>
        <dsp:cNvSpPr/>
      </dsp:nvSpPr>
      <dsp:spPr>
        <a:xfrm>
          <a:off x="0" y="0"/>
          <a:ext cx="11264343" cy="140006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PT" sz="3100" b="0" kern="1200" dirty="0" err="1"/>
            <a:t>Identify</a:t>
          </a:r>
          <a:r>
            <a:rPr lang="pt-PT" sz="3100" b="0" kern="1200" dirty="0"/>
            <a:t> </a:t>
          </a:r>
          <a:r>
            <a:rPr lang="pt-PT" sz="3100" b="0" kern="1200" dirty="0" err="1"/>
            <a:t>the</a:t>
          </a:r>
          <a:r>
            <a:rPr lang="pt-PT" sz="3100" b="0" kern="1200" dirty="0"/>
            <a:t> </a:t>
          </a:r>
          <a:r>
            <a:rPr lang="pt-PT" sz="3100" b="0" kern="1200" dirty="0" err="1"/>
            <a:t>pattern</a:t>
          </a:r>
          <a:r>
            <a:rPr lang="pt-PT" sz="3100" b="0" kern="1200" dirty="0"/>
            <a:t> </a:t>
          </a:r>
          <a:r>
            <a:rPr lang="pt-PT" sz="3100" b="0" kern="1200" dirty="0" err="1"/>
            <a:t>and</a:t>
          </a:r>
          <a:r>
            <a:rPr lang="pt-PT" sz="3100" b="0" kern="1200" dirty="0"/>
            <a:t> </a:t>
          </a:r>
          <a:r>
            <a:rPr lang="pt-PT" sz="3100" b="0" kern="1200" dirty="0" err="1"/>
            <a:t>the</a:t>
          </a:r>
          <a:r>
            <a:rPr lang="pt-PT" sz="3100" b="0" kern="1200" dirty="0"/>
            <a:t> </a:t>
          </a:r>
          <a:r>
            <a:rPr lang="pt-PT" sz="3100" b="0" kern="1200" dirty="0" err="1"/>
            <a:t>degree</a:t>
          </a:r>
          <a:r>
            <a:rPr lang="pt-PT" sz="3100" b="0" kern="1200" dirty="0"/>
            <a:t> </a:t>
          </a:r>
          <a:r>
            <a:rPr lang="pt-PT" sz="3100" b="0" kern="1200" dirty="0" err="1"/>
            <a:t>of</a:t>
          </a:r>
          <a:r>
            <a:rPr lang="pt-PT" sz="3100" b="0" kern="1200" dirty="0"/>
            <a:t> </a:t>
          </a:r>
          <a:r>
            <a:rPr lang="pt-PT" sz="3100" b="0" kern="1200" dirty="0" err="1"/>
            <a:t>injury</a:t>
          </a:r>
          <a:r>
            <a:rPr lang="pt-PT" sz="3100" b="0" kern="1200" dirty="0"/>
            <a:t>  </a:t>
          </a:r>
        </a:p>
      </dsp:txBody>
      <dsp:txXfrm>
        <a:off x="41007" y="41007"/>
        <a:ext cx="9589749" cy="1318055"/>
      </dsp:txXfrm>
    </dsp:sp>
    <dsp:sp modelId="{1D46AB9F-D6B9-254A-BF01-18AB40FD369B}">
      <dsp:nvSpPr>
        <dsp:cNvPr id="0" name=""/>
        <dsp:cNvSpPr/>
      </dsp:nvSpPr>
      <dsp:spPr>
        <a:xfrm>
          <a:off x="841168" y="1594523"/>
          <a:ext cx="11264343" cy="140006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PT" sz="3100" kern="1200" dirty="0" err="1"/>
            <a:t>Integrate</a:t>
          </a:r>
          <a:r>
            <a:rPr lang="pt-PT" sz="3100" kern="1200" dirty="0"/>
            <a:t> </a:t>
          </a:r>
          <a:r>
            <a:rPr lang="pt-PT" sz="3100" kern="1200" dirty="0" err="1"/>
            <a:t>patient’s</a:t>
          </a:r>
          <a:r>
            <a:rPr lang="pt-PT" sz="3100" kern="1200" dirty="0"/>
            <a:t> medical </a:t>
          </a:r>
          <a:r>
            <a:rPr lang="pt-PT" sz="3100" kern="1200" dirty="0" err="1"/>
            <a:t>and</a:t>
          </a:r>
          <a:r>
            <a:rPr lang="pt-PT" sz="3100" kern="1200" dirty="0"/>
            <a:t> </a:t>
          </a:r>
          <a:r>
            <a:rPr lang="pt-PT" sz="3100" kern="1200" dirty="0" err="1"/>
            <a:t>pharmaceutical</a:t>
          </a:r>
          <a:r>
            <a:rPr lang="pt-PT" sz="3100" kern="1200" dirty="0"/>
            <a:t> </a:t>
          </a:r>
          <a:r>
            <a:rPr lang="pt-PT" sz="3100" kern="1200" dirty="0" err="1"/>
            <a:t>history</a:t>
          </a:r>
          <a:endParaRPr lang="pt-PT" sz="3100" kern="1200" dirty="0"/>
        </a:p>
      </dsp:txBody>
      <dsp:txXfrm>
        <a:off x="882175" y="1635530"/>
        <a:ext cx="9431115" cy="1318055"/>
      </dsp:txXfrm>
    </dsp:sp>
    <dsp:sp modelId="{4E6EE962-CDB0-C941-B619-40FB3499BD28}">
      <dsp:nvSpPr>
        <dsp:cNvPr id="0" name=""/>
        <dsp:cNvSpPr/>
      </dsp:nvSpPr>
      <dsp:spPr>
        <a:xfrm>
          <a:off x="1682336" y="3189047"/>
          <a:ext cx="11264343" cy="140006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PT" sz="3100" b="0" i="0" u="none" kern="1200" dirty="0" err="1"/>
            <a:t>Correlation</a:t>
          </a:r>
          <a:r>
            <a:rPr lang="pt-PT" sz="3100" b="0" i="0" u="none" kern="1200" dirty="0"/>
            <a:t> </a:t>
          </a:r>
          <a:r>
            <a:rPr lang="pt-PT" sz="3100" b="0" i="0" u="none" kern="1200" dirty="0" err="1"/>
            <a:t>of</a:t>
          </a:r>
          <a:r>
            <a:rPr lang="pt-PT" sz="3100" b="0" i="0" u="none" kern="1200" dirty="0"/>
            <a:t> </a:t>
          </a:r>
          <a:r>
            <a:rPr lang="pt-PT" sz="3100" b="0" i="0" u="none" kern="1200" dirty="0" err="1"/>
            <a:t>the</a:t>
          </a:r>
          <a:r>
            <a:rPr lang="pt-PT" sz="3100" b="0" i="0" u="none" kern="1200" dirty="0"/>
            <a:t> </a:t>
          </a:r>
          <a:r>
            <a:rPr lang="pt-PT" sz="3100" b="0" i="0" u="none" kern="1200" dirty="0" err="1"/>
            <a:t>injury</a:t>
          </a:r>
          <a:r>
            <a:rPr lang="pt-PT" sz="3100" b="0" i="0" u="none" kern="1200" dirty="0"/>
            <a:t> </a:t>
          </a:r>
          <a:r>
            <a:rPr lang="pt-PT" sz="3100" b="0" i="0" u="none" kern="1200" dirty="0" err="1"/>
            <a:t>pattern</a:t>
          </a:r>
          <a:r>
            <a:rPr lang="pt-PT" sz="3100" b="0" i="0" u="none" kern="1200" dirty="0"/>
            <a:t> </a:t>
          </a:r>
          <a:r>
            <a:rPr lang="pt-PT" sz="3100" b="0" i="0" u="none" kern="1200" dirty="0" err="1"/>
            <a:t>with</a:t>
          </a:r>
          <a:r>
            <a:rPr lang="pt-PT" sz="3100" b="0" i="0" u="none" kern="1200" dirty="0"/>
            <a:t> </a:t>
          </a:r>
          <a:r>
            <a:rPr lang="pt-PT" sz="3100" b="0" i="0" u="none" kern="1200" dirty="0" err="1"/>
            <a:t>the</a:t>
          </a:r>
          <a:r>
            <a:rPr lang="pt-PT" sz="3100" b="0" i="0" u="none" kern="1200" dirty="0"/>
            <a:t> </a:t>
          </a:r>
          <a:r>
            <a:rPr lang="pt-PT" sz="3100" b="0" i="0" u="none" kern="1200" dirty="0" err="1"/>
            <a:t>literature</a:t>
          </a:r>
          <a:r>
            <a:rPr lang="pt-PT" sz="3100" b="0" i="0" u="none" kern="1200" dirty="0"/>
            <a:t>  for </a:t>
          </a:r>
          <a:r>
            <a:rPr lang="pt-PT" sz="3100" b="0" i="0" u="none" kern="1200" dirty="0" err="1"/>
            <a:t>the</a:t>
          </a:r>
          <a:r>
            <a:rPr lang="pt-PT" sz="3100" b="0" i="0" u="none" kern="1200" dirty="0"/>
            <a:t> </a:t>
          </a:r>
          <a:r>
            <a:rPr lang="pt-PT" sz="3100" b="0" i="0" u="none" kern="1200" dirty="0" err="1"/>
            <a:t>suspected</a:t>
          </a:r>
          <a:r>
            <a:rPr lang="pt-PT" sz="3100" b="0" i="0" u="none" kern="1200" dirty="0"/>
            <a:t> </a:t>
          </a:r>
          <a:r>
            <a:rPr lang="pt-PT" sz="3100" b="0" i="0" u="none" kern="1200" dirty="0" err="1"/>
            <a:t>agents</a:t>
          </a:r>
          <a:endParaRPr lang="pt-PT" sz="3100" kern="1200" dirty="0"/>
        </a:p>
      </dsp:txBody>
      <dsp:txXfrm>
        <a:off x="1723343" y="3230054"/>
        <a:ext cx="9431115" cy="1318055"/>
      </dsp:txXfrm>
    </dsp:sp>
    <dsp:sp modelId="{45FBCAD9-CF61-DA43-A49B-6BF069B74C11}">
      <dsp:nvSpPr>
        <dsp:cNvPr id="0" name=""/>
        <dsp:cNvSpPr/>
      </dsp:nvSpPr>
      <dsp:spPr>
        <a:xfrm>
          <a:off x="2523505" y="4783571"/>
          <a:ext cx="11264343" cy="140006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PT" sz="3100" kern="1200" dirty="0" err="1"/>
            <a:t>Identification</a:t>
          </a:r>
          <a:r>
            <a:rPr lang="pt-PT" sz="3100" kern="1200" dirty="0"/>
            <a:t> </a:t>
          </a:r>
          <a:r>
            <a:rPr lang="pt-PT" sz="3100" kern="1200" dirty="0" err="1"/>
            <a:t>or</a:t>
          </a:r>
          <a:r>
            <a:rPr lang="pt-PT" sz="3100" kern="1200" dirty="0"/>
            <a:t> </a:t>
          </a:r>
          <a:r>
            <a:rPr lang="pt-PT" sz="3100" kern="1200" dirty="0" err="1"/>
            <a:t>exclusion</a:t>
          </a:r>
          <a:r>
            <a:rPr lang="pt-PT" sz="3100" kern="1200" dirty="0"/>
            <a:t> </a:t>
          </a:r>
          <a:r>
            <a:rPr lang="pt-PT" sz="3100" kern="1200" dirty="0" err="1"/>
            <a:t>of</a:t>
          </a:r>
          <a:r>
            <a:rPr lang="pt-PT" sz="3100" kern="1200" dirty="0"/>
            <a:t> </a:t>
          </a:r>
          <a:r>
            <a:rPr lang="pt-PT" sz="3100" kern="1200" dirty="0" err="1"/>
            <a:t>other</a:t>
          </a:r>
          <a:r>
            <a:rPr lang="pt-PT" sz="3100" kern="1200" dirty="0"/>
            <a:t> </a:t>
          </a:r>
          <a:r>
            <a:rPr lang="pt-PT" sz="3100" kern="1200" dirty="0" err="1"/>
            <a:t>competing</a:t>
          </a:r>
          <a:r>
            <a:rPr lang="pt-PT" sz="3100" kern="1200" dirty="0"/>
            <a:t> </a:t>
          </a:r>
          <a:r>
            <a:rPr lang="pt-PT" sz="3100" kern="1200" dirty="0" err="1"/>
            <a:t>etiologies</a:t>
          </a:r>
          <a:endParaRPr lang="pt-PT" sz="3100" kern="1200" dirty="0"/>
        </a:p>
      </dsp:txBody>
      <dsp:txXfrm>
        <a:off x="2564512" y="4824578"/>
        <a:ext cx="9431115" cy="1318055"/>
      </dsp:txXfrm>
    </dsp:sp>
    <dsp:sp modelId="{336AC01D-B5B4-F349-8816-569332A18D34}">
      <dsp:nvSpPr>
        <dsp:cNvPr id="0" name=""/>
        <dsp:cNvSpPr/>
      </dsp:nvSpPr>
      <dsp:spPr>
        <a:xfrm>
          <a:off x="3364673" y="6378095"/>
          <a:ext cx="11264343" cy="140006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pt-PT" sz="3100" kern="1200" dirty="0" err="1"/>
            <a:t>Integration</a:t>
          </a:r>
          <a:r>
            <a:rPr lang="pt-PT" sz="3100" kern="1200" dirty="0"/>
            <a:t> </a:t>
          </a:r>
          <a:r>
            <a:rPr lang="pt-PT" sz="3100" kern="1200" dirty="0" err="1"/>
            <a:t>and</a:t>
          </a:r>
          <a:r>
            <a:rPr lang="pt-PT" sz="3100" kern="1200" dirty="0"/>
            <a:t> expert </a:t>
          </a:r>
          <a:r>
            <a:rPr lang="pt-PT" sz="3100" kern="1200" dirty="0" err="1"/>
            <a:t>interpretion</a:t>
          </a:r>
          <a:r>
            <a:rPr lang="pt-PT" sz="3100" kern="1200" dirty="0"/>
            <a:t> </a:t>
          </a:r>
          <a:r>
            <a:rPr lang="pt-PT" sz="3100" kern="1200" dirty="0" err="1"/>
            <a:t>of</a:t>
          </a:r>
          <a:r>
            <a:rPr lang="pt-PT" sz="3100" kern="1200" dirty="0"/>
            <a:t> </a:t>
          </a:r>
          <a:r>
            <a:rPr lang="pt-PT" sz="3100" kern="1200" dirty="0" err="1"/>
            <a:t>histological</a:t>
          </a:r>
          <a:r>
            <a:rPr lang="pt-PT" sz="3100" kern="1200" dirty="0"/>
            <a:t> </a:t>
          </a:r>
          <a:r>
            <a:rPr lang="pt-PT" sz="3100" kern="1200" dirty="0" err="1"/>
            <a:t>changes</a:t>
          </a:r>
          <a:r>
            <a:rPr lang="pt-PT" sz="3100" kern="1200" dirty="0"/>
            <a:t> (</a:t>
          </a:r>
          <a:r>
            <a:rPr lang="pt-PT" sz="3100" kern="1200" dirty="0" err="1"/>
            <a:t>the</a:t>
          </a:r>
          <a:r>
            <a:rPr lang="pt-PT" sz="3100" kern="1200" dirty="0"/>
            <a:t> </a:t>
          </a:r>
          <a:r>
            <a:rPr lang="pt-PT" sz="3100" kern="1200" dirty="0" err="1"/>
            <a:t>pattern</a:t>
          </a:r>
          <a:r>
            <a:rPr lang="pt-PT" sz="3100" kern="1200" dirty="0"/>
            <a:t> </a:t>
          </a:r>
          <a:r>
            <a:rPr lang="pt-PT" sz="3100" kern="1200" dirty="0" err="1"/>
            <a:t>may</a:t>
          </a:r>
          <a:r>
            <a:rPr lang="pt-PT" sz="3100" kern="1200" dirty="0"/>
            <a:t> </a:t>
          </a:r>
          <a:r>
            <a:rPr lang="pt-PT" sz="3100" kern="1200" dirty="0" err="1"/>
            <a:t>suggest</a:t>
          </a:r>
          <a:r>
            <a:rPr lang="pt-PT" sz="3100" kern="1200" dirty="0"/>
            <a:t> </a:t>
          </a:r>
          <a:r>
            <a:rPr lang="pt-PT" sz="3100" kern="1200" dirty="0" err="1"/>
            <a:t>mechanism</a:t>
          </a:r>
          <a:r>
            <a:rPr lang="pt-PT" sz="3100" kern="1200" dirty="0"/>
            <a:t> </a:t>
          </a:r>
          <a:r>
            <a:rPr lang="pt-PT" sz="3100" kern="1200" dirty="0" err="1"/>
            <a:t>of</a:t>
          </a:r>
          <a:r>
            <a:rPr lang="pt-PT" sz="3100" kern="1200" dirty="0"/>
            <a:t> </a:t>
          </a:r>
          <a:r>
            <a:rPr lang="pt-PT" sz="3100" kern="1200" dirty="0" err="1"/>
            <a:t>toxicity</a:t>
          </a:r>
          <a:r>
            <a:rPr lang="pt-PT" sz="3100" kern="1200" dirty="0"/>
            <a:t>)</a:t>
          </a:r>
        </a:p>
      </dsp:txBody>
      <dsp:txXfrm>
        <a:off x="3405680" y="6419102"/>
        <a:ext cx="9431115" cy="1318055"/>
      </dsp:txXfrm>
    </dsp:sp>
    <dsp:sp modelId="{85E73D93-29B1-BC4F-BB75-D330C9A3C298}">
      <dsp:nvSpPr>
        <dsp:cNvPr id="0" name=""/>
        <dsp:cNvSpPr/>
      </dsp:nvSpPr>
      <dsp:spPr>
        <a:xfrm>
          <a:off x="10354297" y="1022828"/>
          <a:ext cx="910045" cy="910045"/>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PT" sz="3600" kern="1200"/>
        </a:p>
      </dsp:txBody>
      <dsp:txXfrm>
        <a:off x="10559057" y="1022828"/>
        <a:ext cx="500525" cy="684809"/>
      </dsp:txXfrm>
    </dsp:sp>
    <dsp:sp modelId="{276D2514-EBD9-824D-BC80-5A7AEC021FCE}">
      <dsp:nvSpPr>
        <dsp:cNvPr id="0" name=""/>
        <dsp:cNvSpPr/>
      </dsp:nvSpPr>
      <dsp:spPr>
        <a:xfrm>
          <a:off x="11195466" y="2617352"/>
          <a:ext cx="910045" cy="910045"/>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PT" sz="3600" kern="1200"/>
        </a:p>
      </dsp:txBody>
      <dsp:txXfrm>
        <a:off x="11400226" y="2617352"/>
        <a:ext cx="500525" cy="684809"/>
      </dsp:txXfrm>
    </dsp:sp>
    <dsp:sp modelId="{0E251DF7-C9D5-B749-A5FC-7F19DBDC0355}">
      <dsp:nvSpPr>
        <dsp:cNvPr id="0" name=""/>
        <dsp:cNvSpPr/>
      </dsp:nvSpPr>
      <dsp:spPr>
        <a:xfrm>
          <a:off x="12036634" y="4188541"/>
          <a:ext cx="910045" cy="910045"/>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PT" sz="3600" kern="1200"/>
        </a:p>
      </dsp:txBody>
      <dsp:txXfrm>
        <a:off x="12241394" y="4188541"/>
        <a:ext cx="500525" cy="684809"/>
      </dsp:txXfrm>
    </dsp:sp>
    <dsp:sp modelId="{5489643D-F671-6242-AD0C-43B68A7B325B}">
      <dsp:nvSpPr>
        <dsp:cNvPr id="0" name=""/>
        <dsp:cNvSpPr/>
      </dsp:nvSpPr>
      <dsp:spPr>
        <a:xfrm>
          <a:off x="12877803" y="5798622"/>
          <a:ext cx="910045" cy="910045"/>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t-PT" sz="3600" kern="1200"/>
        </a:p>
      </dsp:txBody>
      <dsp:txXfrm>
        <a:off x="13082563" y="5798622"/>
        <a:ext cx="500525" cy="6848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30T04:01:27.5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1 329,'87'0,"-4"0,-28 0,1 0,-2 0,-2 0,-1 0,0 0,-3 0,3 0,-3 0,-3 0,-3 0,-6-2,0-2,5 1,2-5,10 4,1-4,0 1,-8 2,-5 1,-8 1,-12-2,1 2,-2 2,8 1,4 0,1 0,1 0,-13 0,12 0,-6 0,20 0,2 0,1 0,-7 0,-10 0,-7 0,-5 0,15 0,1 0,16 0,-8 0,-6 0,-9 0,-3 0,0 0,4 0,13-3,5-2,1 1,-2 1,-5 3,-2 0,-7 0,-8 0,-1-3,-2 0,10-2,7 1,10 1,4-2,0-2,-5 1,-1 3,2-3,1-2,-3-1,0 2,-3-1,-3 4,-3-4,1 2,-4 2,-1-1,-4 2,-4-1,-3 1,-3 3,18-5,0-1,26-3,-1 0,-1 2,-1-1,-8 1,-5-1,1-1,-5 2,-2-2,-4 1,-4 1,-4-1,-2 4,-1-1,-4 2,2 0,-4-1,5 1,0 3,-3-3,0 0,-1-2,-1 2,7 3,-10 0,10 0,-2 0,1 0,-1 0,-6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30T04:01:27.5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0,'92'0,"-4"0,-22 0,0 0,-4 0,1 0,-2 0,1 0,-1 0,2 0,3 0,0 0,2 0,-5 0,-9 0,-5 0,1 0,-1 0,5 0,0 0,-6 0,-6 0,-9 0,-1 0,13 0,16 0,16 0,10 0,-2 0,-1 0,-4 0,1 0,4 0,7 0,10 0,6 0,3 0,-5 0,-10 0,-12 0,-12 0,-7 0,-7 0,1 0,2 0,4 0,-1 5,-10 2,-10 4,-11-1,-9-5,-6 1,7-3,-2 1,4-1,1-3,-10 0,8 0,14 0,10 0,11 0,-5 0,-8 0,-9 0,-6 0,-5 0,-4 0,-1 0,8 0,-5 0,13 0,-5 0,4 0,-4 0,-1 0,-4 0,-1 0,-1 0,-3 0,-1 0,2 0,-4 0,6 0,-6 0,0 0,6 0,-7 0,5-3,-5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30T04:01:27.5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1 145,'66'-4,"-8"-2,-31 0,3 0,0 1,3 1,-1 1,-1 0,-1 3,-3 0,-3 0,5 0,-10 0,7 0,-2 0,-6 0,12 0,-11 0,5 0,5 0,-8 0,6 0,1 0,-4 0,6 0,-9 0,5 0,-5 0,10 0,-7 0,2 0,-2 0,1 0,1 0,-2 0,0 0,-2 0,1 0,1 0,3 0,-6 0,4 0,1 0,-7 0,10 0,-4 0,-7 0,11 0,-10 0,10 0,-5 0,0 0,-2 0,8 0,-4 0,2 0,-5 0,-2 0,4 0,7 0,4 0,1 0,-1 0,-1 0,-5 0,0 0,0 0,-3 0,-2 0,-2 0,8 0,-5 0,5 0,-5 0,-2 0,1 0,2 0,0 0,3 0,-1 0,2 0,-1 0,0 0,-1 0,-2 0,-2 0,-2 0,-1 0,7 1,-8 2,6 2,0 2,-8-2,7 1,-4-3,5-2,0 2,2-3,-7 0,1 0,-1 0,10 0,-5 0,1 0,-8 0,1 0,1 0,10 0,2 0,4 0,1 0,3 0,-3 0,-2 0,1-1,-2-2,1-5,1 1,-1-2,2 1,-3-1,2 2,-4-1,-2 4,-7 1,-1 1,-3 2,9 0,-7 0,4 0,3 0,-5 0,11 0,-10 0,1 0,-3 0,-3 0,9 0,-8 0,8 0,-7 0,-2 0,6 0,-8 0,8 2,0 1,-3 0,8 1,-4-2,4 1,1-2,1-1,-1 2,0-1,-4 2,-5-1,-2-2,1 0,1 0,3 0,-3 0,6 0,0 0,-5 0,1 0,-2 0,0 0,4 0,1 0,1 0,4-2,-1 1,3-5,-1 1,4-1,3 2,1-2,2 1,3 2,-1 0,-5 2,-3-2,-6 0,-2 1,-1 1,0-1,2-1,-2 2,1-2,4 0,-1-2,5 1,2-2,-1 1,2-1,-3 2,0 1,-1 1,-1 2,1 0,-2 0,0 0,0 0,0 0,1 0,2 0,-3 0,-1 0,-7 0,-4 0,-3 0,6 0,-7 0,11 0,-13 0,6 0,2 2,-1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DB01E-59FE-4B62-BCE6-1EA2BCA01879}" type="datetimeFigureOut">
              <a:rPr lang="pt-PT" smtClean="0"/>
              <a:t>30/05/2024</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D6ACF-0E4F-482D-9F40-66D14593A461}" type="slidenum">
              <a:rPr lang="pt-PT" smtClean="0"/>
              <a:t>‹nº›</a:t>
            </a:fld>
            <a:endParaRPr lang="pt-PT"/>
          </a:p>
        </p:txBody>
      </p:sp>
    </p:spTree>
    <p:extLst>
      <p:ext uri="{BB962C8B-B14F-4D97-AF65-F5344CB8AC3E}">
        <p14:creationId xmlns:p14="http://schemas.microsoft.com/office/powerpoint/2010/main" val="3148266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0" i="0" u="none" strike="noStrike" dirty="0" err="1">
                <a:solidFill>
                  <a:srgbClr val="374151"/>
                </a:solidFill>
                <a:effectLst/>
                <a:latin typeface="Söhne"/>
              </a:rPr>
              <a:t>Comment</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on</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the</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possibility</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or</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not</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of</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the</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medication</a:t>
            </a:r>
            <a:r>
              <a:rPr lang="pt-PT" b="0" i="0" u="none" strike="noStrike" dirty="0">
                <a:solidFill>
                  <a:srgbClr val="374151"/>
                </a:solidFill>
                <a:effectLst/>
                <a:latin typeface="Söhne"/>
              </a:rPr>
              <a:t> in </a:t>
            </a:r>
            <a:r>
              <a:rPr lang="pt-PT" b="0" i="0" u="none" strike="noStrike" dirty="0" err="1">
                <a:solidFill>
                  <a:srgbClr val="374151"/>
                </a:solidFill>
                <a:effectLst/>
                <a:latin typeface="Söhne"/>
              </a:rPr>
              <a:t>question</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being</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associated</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with</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the</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observed</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pattern</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of</a:t>
            </a:r>
            <a:r>
              <a:rPr lang="pt-PT" b="0" i="0" u="none" strike="noStrike" dirty="0">
                <a:solidFill>
                  <a:srgbClr val="374151"/>
                </a:solidFill>
                <a:effectLst/>
                <a:latin typeface="Söhne"/>
              </a:rPr>
              <a:t> </a:t>
            </a:r>
            <a:r>
              <a:rPr lang="pt-PT" b="0" i="0" u="none" strike="noStrike" dirty="0" err="1">
                <a:solidFill>
                  <a:srgbClr val="374151"/>
                </a:solidFill>
                <a:effectLst/>
                <a:latin typeface="Söhne"/>
              </a:rPr>
              <a:t>injury</a:t>
            </a:r>
            <a:r>
              <a:rPr lang="pt-PT" b="0" i="0" u="none" strike="noStrike" dirty="0">
                <a:solidFill>
                  <a:srgbClr val="374151"/>
                </a:solidFill>
                <a:effectLst/>
                <a:latin typeface="Söhne"/>
              </a:rPr>
              <a:t>."</a:t>
            </a:r>
            <a:endParaRPr lang="pt-PT" dirty="0"/>
          </a:p>
        </p:txBody>
      </p:sp>
      <p:sp>
        <p:nvSpPr>
          <p:cNvPr id="4" name="Marcador de Posição do Número do Diapositivo 3"/>
          <p:cNvSpPr>
            <a:spLocks noGrp="1"/>
          </p:cNvSpPr>
          <p:nvPr>
            <p:ph type="sldNum" sz="quarter" idx="5"/>
          </p:nvPr>
        </p:nvSpPr>
        <p:spPr/>
        <p:txBody>
          <a:bodyPr/>
          <a:lstStyle/>
          <a:p>
            <a:fld id="{8383A92B-E812-4423-A819-DD2C1222159C}" type="slidenum">
              <a:rPr lang="en-GB" smtClean="0"/>
              <a:t>20</a:t>
            </a:fld>
            <a:endParaRPr lang="en-GB"/>
          </a:p>
        </p:txBody>
      </p:sp>
    </p:spTree>
    <p:extLst>
      <p:ext uri="{BB962C8B-B14F-4D97-AF65-F5344CB8AC3E}">
        <p14:creationId xmlns:p14="http://schemas.microsoft.com/office/powerpoint/2010/main" val="24704134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8.xml"/><Relationship Id="rId7" Type="http://schemas.openxmlformats.org/officeDocument/2006/relationships/image" Target="../media/image4.png"/><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9.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20.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3.xml"/><Relationship Id="rId7" Type="http://schemas.openxmlformats.org/officeDocument/2006/relationships/image" Target="../media/image15.png"/><Relationship Id="rId2" Type="http://schemas.openxmlformats.org/officeDocument/2006/relationships/customXml" Target="../../customXml/item22.xml"/><Relationship Id="rId1" Type="http://schemas.openxmlformats.org/officeDocument/2006/relationships/customXml" Target="../../customXml/item2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6.xml"/><Relationship Id="rId7" Type="http://schemas.openxmlformats.org/officeDocument/2006/relationships/image" Target="../media/image15.png"/><Relationship Id="rId2" Type="http://schemas.openxmlformats.org/officeDocument/2006/relationships/customXml" Target="../../customXml/item25.xml"/><Relationship Id="rId1" Type="http://schemas.openxmlformats.org/officeDocument/2006/relationships/customXml" Target="../../customXml/item24.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E39DCF02-8D9F-4A4D-9ADA-515CF58BE442}" type="datetimeFigureOut">
              <a:rPr lang="pt-PT" smtClean="0"/>
              <a:t>30/05/2024</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D885528F-460E-4947-BEF8-3D73D87A8BFB}" type="slidenum">
              <a:rPr lang="pt-PT" smtClean="0"/>
              <a:t>‹nº›</a:t>
            </a:fld>
            <a:endParaRPr lang="pt-PT"/>
          </a:p>
        </p:txBody>
      </p:sp>
    </p:spTree>
    <p:extLst>
      <p:ext uri="{BB962C8B-B14F-4D97-AF65-F5344CB8AC3E}">
        <p14:creationId xmlns:p14="http://schemas.microsoft.com/office/powerpoint/2010/main" val="349066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1.jpeg"/><Relationship Id="rId5" Type="http://schemas.openxmlformats.org/officeDocument/2006/relationships/customXml" Target="../ink/ink2.xml"/><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9.png"/><Relationship Id="rId7" Type="http://schemas.openxmlformats.org/officeDocument/2006/relationships/image" Target="../media/image36.jpeg"/><Relationship Id="rId2" Type="http://schemas.openxmlformats.org/officeDocument/2006/relationships/slideLayout" Target="../slideLayouts/slideLayout5.xml"/><Relationship Id="rId1" Type="http://schemas.openxmlformats.org/officeDocument/2006/relationships/customXml" Target="../../customXml/item3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4.xml"/><Relationship Id="rId5" Type="http://schemas.openxmlformats.org/officeDocument/2006/relationships/image" Target="../media/image38.jp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5.xml"/><Relationship Id="rId5" Type="http://schemas.openxmlformats.org/officeDocument/2006/relationships/image" Target="../media/image3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6.xml"/><Relationship Id="rId5" Type="http://schemas.openxmlformats.org/officeDocument/2006/relationships/image" Target="../media/image40.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customXml" Target="../../customXml/item2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customXml" Target="../../customXml/item3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9.xml"/><Relationship Id="rId5" Type="http://schemas.openxmlformats.org/officeDocument/2006/relationships/image" Target="../media/image50.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0.xml"/><Relationship Id="rId5" Type="http://schemas.openxmlformats.org/officeDocument/2006/relationships/image" Target="../media/image5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2.xml"/><Relationship Id="rId5" Type="http://schemas.openxmlformats.org/officeDocument/2006/relationships/image" Target="../media/image53.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4.xml"/><Relationship Id="rId5" Type="http://schemas.openxmlformats.org/officeDocument/2006/relationships/image" Target="../media/image66.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5.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0.png"/><Relationship Id="rId2" Type="http://schemas.openxmlformats.org/officeDocument/2006/relationships/slideLayout" Target="../slideLayouts/slideLayout5.xml"/><Relationship Id="rId1" Type="http://schemas.openxmlformats.org/officeDocument/2006/relationships/customXml" Target="../../customXml/item46.xml"/><Relationship Id="rId6" Type="http://schemas.openxmlformats.org/officeDocument/2006/relationships/image" Target="../media/image69.emf"/><Relationship Id="rId5" Type="http://schemas.openxmlformats.org/officeDocument/2006/relationships/image" Target="../media/image67.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7.xml"/><Relationship Id="rId5" Type="http://schemas.openxmlformats.org/officeDocument/2006/relationships/image" Target="../media/image7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4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19.png"/><Relationship Id="rId7" Type="http://schemas.openxmlformats.org/officeDocument/2006/relationships/image" Target="../media/image76.jpg"/><Relationship Id="rId2" Type="http://schemas.openxmlformats.org/officeDocument/2006/relationships/slideLayout" Target="../slideLayouts/slideLayout5.xml"/><Relationship Id="rId1" Type="http://schemas.openxmlformats.org/officeDocument/2006/relationships/customXml" Target="../../customXml/item4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0.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19.png"/><Relationship Id="rId7" Type="http://schemas.openxmlformats.org/officeDocument/2006/relationships/image" Target="../media/image84.jpeg"/><Relationship Id="rId2" Type="http://schemas.openxmlformats.org/officeDocument/2006/relationships/slideLayout" Target="../slideLayouts/slideLayout5.xml"/><Relationship Id="rId1" Type="http://schemas.openxmlformats.org/officeDocument/2006/relationships/customXml" Target="../../customXml/item53.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20.png"/><Relationship Id="rId9"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4.xml"/><Relationship Id="rId6" Type="http://schemas.openxmlformats.org/officeDocument/2006/relationships/image" Target="../media/image97.jpeg"/><Relationship Id="rId5" Type="http://schemas.openxmlformats.org/officeDocument/2006/relationships/image" Target="../media/image83.jpe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customXml" Target="../../customXml/item5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28.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6.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57.xml"/><Relationship Id="rId5" Type="http://schemas.openxmlformats.org/officeDocument/2006/relationships/image" Target="../media/image9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customXml" Target="../../customXml/item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customXml" Target="../../customXml/item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93389" y="4440871"/>
            <a:ext cx="15799824" cy="1551034"/>
          </a:xfrm>
        </p:spPr>
        <p:txBody>
          <a:bodyPr/>
          <a:lstStyle/>
          <a:p>
            <a:pPr>
              <a:lnSpc>
                <a:spcPct val="100000"/>
              </a:lnSpc>
            </a:pPr>
            <a:r>
              <a:rPr lang="en-US" sz="5400" dirty="0"/>
              <a:t>Iatrogenic/DRUG-induced INJURY</a:t>
            </a:r>
            <a:br>
              <a:rPr lang="en-US" sz="5400" dirty="0"/>
            </a:br>
            <a:r>
              <a:rPr lang="en-US" sz="5400" dirty="0"/>
              <a:t>of the GI TRACT and LIVER</a:t>
            </a:r>
            <a:endParaRPr lang="pt-BR" sz="5400" dirty="0"/>
          </a:p>
        </p:txBody>
      </p:sp>
      <p:sp>
        <p:nvSpPr>
          <p:cNvPr id="3" name="Espaço Reservado para Texto 2"/>
          <p:cNvSpPr>
            <a:spLocks noGrp="1"/>
          </p:cNvSpPr>
          <p:nvPr>
            <p:ph type="body" sz="quarter" idx="10"/>
          </p:nvPr>
        </p:nvSpPr>
        <p:spPr>
          <a:xfrm>
            <a:off x="1458096" y="7389340"/>
            <a:ext cx="13592433" cy="629123"/>
          </a:xfrm>
        </p:spPr>
        <p:txBody>
          <a:bodyPr/>
          <a:lstStyle/>
          <a:p>
            <a:r>
              <a:rPr lang="pt-BR" sz="4400" dirty="0"/>
              <a:t>Fátima Carneiro*, Augusta Cipriano**, Paula Borralho***</a:t>
            </a:r>
          </a:p>
        </p:txBody>
      </p:sp>
      <p:sp>
        <p:nvSpPr>
          <p:cNvPr id="4" name="Espaço Reservado para Texto 3"/>
          <p:cNvSpPr>
            <a:spLocks noGrp="1"/>
          </p:cNvSpPr>
          <p:nvPr>
            <p:ph type="body" sz="quarter" idx="11"/>
          </p:nvPr>
        </p:nvSpPr>
        <p:spPr>
          <a:xfrm>
            <a:off x="1463926" y="8141912"/>
            <a:ext cx="11461750" cy="1187439"/>
          </a:xfrm>
        </p:spPr>
        <p:txBody>
          <a:bodyPr/>
          <a:lstStyle/>
          <a:p>
            <a:r>
              <a:rPr lang="pt-BR" sz="2800" dirty="0"/>
              <a:t>*Faculdade de Medicina da Universidade do Porto, *Hospital Universitário São João, *Ipatimup/i3S, Porto; **Hospital Universitário de Coimbra; ***Hospital CUF Descobertas,Lisboa </a:t>
            </a:r>
          </a:p>
        </p:txBody>
      </p:sp>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27632-1336-6475-B524-1E5CF9A9D794}"/>
              </a:ext>
            </a:extLst>
          </p:cNvPr>
          <p:cNvSpPr>
            <a:spLocks noGrp="1"/>
          </p:cNvSpPr>
          <p:nvPr>
            <p:ph type="ctrTitle"/>
          </p:nvPr>
        </p:nvSpPr>
        <p:spPr/>
        <p:txBody>
          <a:bodyPr/>
          <a:lstStyle/>
          <a:p>
            <a:endParaRPr lang="pt-PT" dirty="0"/>
          </a:p>
        </p:txBody>
      </p:sp>
      <p:pic>
        <p:nvPicPr>
          <p:cNvPr id="4" name="Imagem 3" descr="Uma imagem com texto, captura de ecrã, recibo&#10;&#10;Descrição gerada automaticamente">
            <a:extLst>
              <a:ext uri="{FF2B5EF4-FFF2-40B4-BE49-F238E27FC236}">
                <a16:creationId xmlns:a16="http://schemas.microsoft.com/office/drawing/2014/main" id="{D55525C9-2264-5299-08E7-F9A7803A17D5}"/>
              </a:ext>
            </a:extLst>
          </p:cNvPr>
          <p:cNvPicPr>
            <a:picLocks noChangeAspect="1"/>
          </p:cNvPicPr>
          <p:nvPr/>
        </p:nvPicPr>
        <p:blipFill rotWithShape="1">
          <a:blip r:embed="rId2">
            <a:extLst>
              <a:ext uri="{28A0092B-C50C-407E-A947-70E740481C1C}">
                <a14:useLocalDpi xmlns:a14="http://schemas.microsoft.com/office/drawing/2010/main" val="0"/>
              </a:ext>
            </a:extLst>
          </a:blip>
          <a:srcRect l="16221" t="13381" r="15941" b="4687"/>
          <a:stretch/>
        </p:blipFill>
        <p:spPr>
          <a:xfrm>
            <a:off x="5108171" y="287195"/>
            <a:ext cx="12866925" cy="971261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Tinta 4">
                <a:extLst>
                  <a:ext uri="{FF2B5EF4-FFF2-40B4-BE49-F238E27FC236}">
                    <a16:creationId xmlns:a16="http://schemas.microsoft.com/office/drawing/2014/main" id="{7023C188-84E9-F098-9738-C26D41E51406}"/>
                  </a:ext>
                </a:extLst>
              </p14:cNvPr>
              <p14:cNvContentPartPr/>
              <p14:nvPr/>
            </p14:nvContentPartPr>
            <p14:xfrm>
              <a:off x="5928062" y="7636578"/>
              <a:ext cx="1587060" cy="118800"/>
            </p14:xfrm>
          </p:contentPart>
        </mc:Choice>
        <mc:Fallback xmlns="">
          <p:pic>
            <p:nvPicPr>
              <p:cNvPr id="5" name="Tinta 4">
                <a:extLst>
                  <a:ext uri="{FF2B5EF4-FFF2-40B4-BE49-F238E27FC236}">
                    <a16:creationId xmlns:a16="http://schemas.microsoft.com/office/drawing/2014/main" id="{7023C188-84E9-F098-9738-C26D41E51406}"/>
                  </a:ext>
                </a:extLst>
              </p:cNvPr>
              <p:cNvPicPr/>
              <p:nvPr/>
            </p:nvPicPr>
            <p:blipFill>
              <a:blip r:embed="rId4"/>
              <a:stretch>
                <a:fillRect/>
              </a:stretch>
            </p:blipFill>
            <p:spPr>
              <a:xfrm>
                <a:off x="5874056" y="7528578"/>
                <a:ext cx="1694712"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A0F34AE9-D40D-FCDF-6932-CB8245131D85}"/>
                  </a:ext>
                </a:extLst>
              </p14:cNvPr>
              <p14:cNvContentPartPr/>
              <p14:nvPr/>
            </p14:nvContentPartPr>
            <p14:xfrm>
              <a:off x="5876222" y="995118"/>
              <a:ext cx="1632960" cy="19980"/>
            </p14:xfrm>
          </p:contentPart>
        </mc:Choice>
        <mc:Fallback xmlns="">
          <p:pic>
            <p:nvPicPr>
              <p:cNvPr id="6" name="Tinta 5">
                <a:extLst>
                  <a:ext uri="{FF2B5EF4-FFF2-40B4-BE49-F238E27FC236}">
                    <a16:creationId xmlns:a16="http://schemas.microsoft.com/office/drawing/2014/main" id="{A0F34AE9-D40D-FCDF-6932-CB8245131D85}"/>
                  </a:ext>
                </a:extLst>
              </p:cNvPr>
              <p:cNvPicPr/>
              <p:nvPr/>
            </p:nvPicPr>
            <p:blipFill>
              <a:blip r:embed="rId6"/>
              <a:stretch>
                <a:fillRect/>
              </a:stretch>
            </p:blipFill>
            <p:spPr>
              <a:xfrm>
                <a:off x="5822222" y="886136"/>
                <a:ext cx="1740600" cy="2375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29D6F9D5-AE8A-EBAA-6583-62FEEB923177}"/>
                  </a:ext>
                </a:extLst>
              </p14:cNvPr>
              <p14:cNvContentPartPr/>
              <p14:nvPr/>
            </p14:nvContentPartPr>
            <p14:xfrm>
              <a:off x="6010909" y="5310015"/>
              <a:ext cx="2300400" cy="52920"/>
            </p14:xfrm>
          </p:contentPart>
        </mc:Choice>
        <mc:Fallback xmlns="">
          <p:pic>
            <p:nvPicPr>
              <p:cNvPr id="7" name="Tinta 6">
                <a:extLst>
                  <a:ext uri="{FF2B5EF4-FFF2-40B4-BE49-F238E27FC236}">
                    <a16:creationId xmlns:a16="http://schemas.microsoft.com/office/drawing/2014/main" id="{29D6F9D5-AE8A-EBAA-6583-62FEEB923177}"/>
                  </a:ext>
                </a:extLst>
              </p:cNvPr>
              <p:cNvPicPr/>
              <p:nvPr/>
            </p:nvPicPr>
            <p:blipFill>
              <a:blip r:embed="rId8"/>
              <a:stretch>
                <a:fillRect/>
              </a:stretch>
            </p:blipFill>
            <p:spPr>
              <a:xfrm>
                <a:off x="5956901" y="5200525"/>
                <a:ext cx="2408057" cy="271534"/>
              </a:xfrm>
              <a:prstGeom prst="rect">
                <a:avLst/>
              </a:prstGeom>
            </p:spPr>
          </p:pic>
        </mc:Fallback>
      </mc:AlternateContent>
      <p:grpSp>
        <p:nvGrpSpPr>
          <p:cNvPr id="8" name="Agrupar 7">
            <a:extLst>
              <a:ext uri="{FF2B5EF4-FFF2-40B4-BE49-F238E27FC236}">
                <a16:creationId xmlns:a16="http://schemas.microsoft.com/office/drawing/2014/main" id="{10BF6F87-E8AD-0688-B5A0-676449880BA8}"/>
              </a:ext>
            </a:extLst>
          </p:cNvPr>
          <p:cNvGrpSpPr/>
          <p:nvPr/>
        </p:nvGrpSpPr>
        <p:grpSpPr>
          <a:xfrm>
            <a:off x="-110831" y="59059"/>
            <a:ext cx="5805049" cy="3048624"/>
            <a:chOff x="701520" y="907788"/>
            <a:chExt cx="3115045" cy="1158315"/>
          </a:xfrm>
          <a:effectLst>
            <a:outerShdw blurRad="50800" dist="38100" algn="l" rotWithShape="0">
              <a:prstClr val="black">
                <a:alpha val="40000"/>
              </a:prstClr>
            </a:outerShdw>
          </a:effectLst>
        </p:grpSpPr>
        <p:pic>
          <p:nvPicPr>
            <p:cNvPr id="9" name="Imagem 8" descr="Uma imagem com texto, captura de ecrã, Tipo de letra, documento&#10;&#10;Descrição gerada automaticamente">
              <a:extLst>
                <a:ext uri="{FF2B5EF4-FFF2-40B4-BE49-F238E27FC236}">
                  <a16:creationId xmlns:a16="http://schemas.microsoft.com/office/drawing/2014/main" id="{09EA83E5-160D-E4CE-5D4D-EA4904FE9F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115" t="4482" r="14634" b="66327"/>
            <a:stretch/>
          </p:blipFill>
          <p:spPr>
            <a:xfrm>
              <a:off x="714501" y="907788"/>
              <a:ext cx="3102064" cy="816045"/>
            </a:xfrm>
            <a:prstGeom prst="rect">
              <a:avLst/>
            </a:prstGeom>
          </p:spPr>
        </p:pic>
        <p:pic>
          <p:nvPicPr>
            <p:cNvPr id="10" name="Imagem 9" descr="Uma imagem com texto, captura de ecrã, documento, Tipo de letra&#10;&#10;Descrição gerada automaticamente">
              <a:extLst>
                <a:ext uri="{FF2B5EF4-FFF2-40B4-BE49-F238E27FC236}">
                  <a16:creationId xmlns:a16="http://schemas.microsoft.com/office/drawing/2014/main" id="{D2AA4A20-AF1C-14B4-723F-5BC81502FE9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922" t="80505" r="14105" b="7286"/>
            <a:stretch/>
          </p:blipFill>
          <p:spPr>
            <a:xfrm>
              <a:off x="701520" y="1724798"/>
              <a:ext cx="3102065" cy="341305"/>
            </a:xfrm>
            <a:prstGeom prst="rect">
              <a:avLst/>
            </a:prstGeom>
          </p:spPr>
        </p:pic>
      </p:grpSp>
      <p:pic>
        <p:nvPicPr>
          <p:cNvPr id="11" name="Imagem 10" descr="Uma imagem com quadro, desenho, Arte moderna, Tinta acrílica&#10;&#10;Descrição gerada automaticamente">
            <a:extLst>
              <a:ext uri="{FF2B5EF4-FFF2-40B4-BE49-F238E27FC236}">
                <a16:creationId xmlns:a16="http://schemas.microsoft.com/office/drawing/2014/main" id="{221F6D94-2D55-8780-F183-03927AB180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1982" y="4430886"/>
            <a:ext cx="2708910" cy="3429000"/>
          </a:xfrm>
          <a:prstGeom prst="rect">
            <a:avLst/>
          </a:prstGeom>
        </p:spPr>
      </p:pic>
    </p:spTree>
    <p:extLst>
      <p:ext uri="{BB962C8B-B14F-4D97-AF65-F5344CB8AC3E}">
        <p14:creationId xmlns:p14="http://schemas.microsoft.com/office/powerpoint/2010/main" val="52705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Role of the Pathologist</a:t>
            </a:r>
          </a:p>
        </p:txBody>
      </p:sp>
      <p:graphicFrame>
        <p:nvGraphicFramePr>
          <p:cNvPr id="3" name="Diagrama 2">
            <a:extLst>
              <a:ext uri="{FF2B5EF4-FFF2-40B4-BE49-F238E27FC236}">
                <a16:creationId xmlns:a16="http://schemas.microsoft.com/office/drawing/2014/main" id="{2D2AC16C-2980-7365-CFCC-961B24BE1B8C}"/>
              </a:ext>
            </a:extLst>
          </p:cNvPr>
          <p:cNvGraphicFramePr/>
          <p:nvPr>
            <p:extLst>
              <p:ext uri="{D42A27DB-BD31-4B8C-83A1-F6EECF244321}">
                <p14:modId xmlns:p14="http://schemas.microsoft.com/office/powerpoint/2010/main" val="1877965877"/>
              </p:ext>
            </p:extLst>
          </p:nvPr>
        </p:nvGraphicFramePr>
        <p:xfrm>
          <a:off x="1445172" y="1690688"/>
          <a:ext cx="14629017" cy="7778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ixaDeTexto 5">
            <a:extLst>
              <a:ext uri="{FF2B5EF4-FFF2-40B4-BE49-F238E27FC236}">
                <a16:creationId xmlns:a16="http://schemas.microsoft.com/office/drawing/2014/main" id="{537E1272-5BA7-8343-30EC-AE19A7432D54}"/>
              </a:ext>
            </a:extLst>
          </p:cNvPr>
          <p:cNvSpPr txBox="1"/>
          <p:nvPr/>
        </p:nvSpPr>
        <p:spPr>
          <a:xfrm>
            <a:off x="108285" y="9614782"/>
            <a:ext cx="15292136" cy="646331"/>
          </a:xfrm>
          <a:prstGeom prst="rect">
            <a:avLst/>
          </a:prstGeom>
          <a:noFill/>
        </p:spPr>
        <p:txBody>
          <a:bodyPr wrap="square">
            <a:spAutoFit/>
          </a:bodyPr>
          <a:lstStyle/>
          <a:p>
            <a:r>
              <a:rPr lang="en-GB" dirty="0">
                <a:solidFill>
                  <a:schemeClr val="bg1"/>
                </a:solidFill>
              </a:rPr>
              <a:t>Algorithm for Biopsy Evaluation in Suspected Drug-Induced Liver Injury. From Kleiner DE. Liver histology in the diagnosis and prognosis of drug-induced liver injury. Clinical Liver Disease 2014;4(1):12–6; with permission</a:t>
            </a:r>
            <a:endParaRPr lang="pt-PT" dirty="0">
              <a:solidFill>
                <a:schemeClr val="bg1"/>
              </a:solidFill>
            </a:endParaRPr>
          </a:p>
        </p:txBody>
      </p:sp>
    </p:spTree>
    <p:extLst>
      <p:ext uri="{BB962C8B-B14F-4D97-AF65-F5344CB8AC3E}">
        <p14:creationId xmlns:p14="http://schemas.microsoft.com/office/powerpoint/2010/main" val="906974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Slide </a:t>
            </a:r>
            <a:r>
              <a:rPr lang="pt-BR" dirty="0" err="1"/>
              <a:t>Title</a:t>
            </a:r>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5" name="Marcador de Posição de Conteúdo 11">
            <a:extLst>
              <a:ext uri="{FF2B5EF4-FFF2-40B4-BE49-F238E27FC236}">
                <a16:creationId xmlns:a16="http://schemas.microsoft.com/office/drawing/2014/main" id="{8B3BE379-7FCF-3783-98BB-C1D943FF485E}"/>
              </a:ext>
            </a:extLst>
          </p:cNvPr>
          <p:cNvSpPr txBox="1">
            <a:spLocks/>
          </p:cNvSpPr>
          <p:nvPr/>
        </p:nvSpPr>
        <p:spPr>
          <a:xfrm>
            <a:off x="838199" y="1825625"/>
            <a:ext cx="11665975" cy="466725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t-PT" b="1" dirty="0" err="1"/>
              <a:t>LiverTox</a:t>
            </a:r>
            <a:r>
              <a:rPr lang="pt-PT" dirty="0"/>
              <a:t> – https://www.ncbi.nlm.nih.gov/books/NBK547852/</a:t>
            </a:r>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a:p>
            <a:pPr marL="0" indent="0">
              <a:buFont typeface="Arial" panose="020B0604020202020204" pitchFamily="34" charset="0"/>
              <a:buNone/>
            </a:pPr>
            <a:endParaRPr lang="pt-PT" dirty="0"/>
          </a:p>
          <a:p>
            <a:r>
              <a:rPr lang="pt-PT" dirty="0"/>
              <a:t>DILI </a:t>
            </a:r>
            <a:r>
              <a:rPr lang="pt-PT" dirty="0" err="1"/>
              <a:t>specific</a:t>
            </a:r>
            <a:r>
              <a:rPr lang="pt-PT" dirty="0"/>
              <a:t> </a:t>
            </a:r>
            <a:r>
              <a:rPr lang="pt-PT" dirty="0" err="1"/>
              <a:t>chapters</a:t>
            </a:r>
            <a:r>
              <a:rPr lang="pt-PT" dirty="0"/>
              <a:t> </a:t>
            </a:r>
            <a:r>
              <a:rPr lang="pt-PT" dirty="0" err="1"/>
              <a:t>of</a:t>
            </a:r>
            <a:r>
              <a:rPr lang="pt-PT" dirty="0"/>
              <a:t> major </a:t>
            </a:r>
            <a:r>
              <a:rPr lang="pt-PT" dirty="0" err="1"/>
              <a:t>textbooks</a:t>
            </a:r>
            <a:endParaRPr lang="pt-PT" dirty="0"/>
          </a:p>
          <a:p>
            <a:r>
              <a:rPr lang="pt-PT" dirty="0" err="1"/>
              <a:t>PubMed</a:t>
            </a:r>
            <a:r>
              <a:rPr lang="pt-PT" dirty="0"/>
              <a:t> – case </a:t>
            </a:r>
            <a:r>
              <a:rPr lang="pt-PT" dirty="0" err="1"/>
              <a:t>reports</a:t>
            </a:r>
            <a:r>
              <a:rPr lang="pt-PT" dirty="0"/>
              <a:t>, </a:t>
            </a:r>
            <a:r>
              <a:rPr lang="pt-PT" dirty="0" err="1"/>
              <a:t>reviews</a:t>
            </a:r>
            <a:endParaRPr lang="pt-PT" dirty="0"/>
          </a:p>
        </p:txBody>
      </p:sp>
      <p:pic>
        <p:nvPicPr>
          <p:cNvPr id="7" name="Imagem 6" descr="Uma imagem com texto, software, Página web, Website">
            <a:extLst>
              <a:ext uri="{FF2B5EF4-FFF2-40B4-BE49-F238E27FC236}">
                <a16:creationId xmlns:a16="http://schemas.microsoft.com/office/drawing/2014/main" id="{D0F824A3-F30B-F7AE-B542-7F0C633BDE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28" r="8947" b="53763"/>
          <a:stretch/>
        </p:blipFill>
        <p:spPr>
          <a:xfrm>
            <a:off x="1188619" y="3599550"/>
            <a:ext cx="11143749" cy="3727682"/>
          </a:xfrm>
          <a:prstGeom prst="rect">
            <a:avLst/>
          </a:prstGeom>
        </p:spPr>
      </p:pic>
      <p:pic>
        <p:nvPicPr>
          <p:cNvPr id="8" name="Imagem 7" descr="Uma imagem com texto, captura de ecrã, software, Página web&#10;&#10;Descrição gerada automaticamente">
            <a:extLst>
              <a:ext uri="{FF2B5EF4-FFF2-40B4-BE49-F238E27FC236}">
                <a16:creationId xmlns:a16="http://schemas.microsoft.com/office/drawing/2014/main" id="{F5425023-30A0-F49E-D0EE-35D30A4532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66" t="9398" r="12621" b="41906"/>
          <a:stretch/>
        </p:blipFill>
        <p:spPr>
          <a:xfrm>
            <a:off x="12682788" y="5143501"/>
            <a:ext cx="5360707" cy="2183732"/>
          </a:xfrm>
          <a:prstGeom prst="rect">
            <a:avLst/>
          </a:prstGeom>
        </p:spPr>
      </p:pic>
    </p:spTree>
    <p:extLst>
      <p:ext uri="{BB962C8B-B14F-4D97-AF65-F5344CB8AC3E}">
        <p14:creationId xmlns:p14="http://schemas.microsoft.com/office/powerpoint/2010/main" val="51319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1403A-7977-CE48-46AA-28676966F495}"/>
              </a:ext>
            </a:extLst>
          </p:cNvPr>
          <p:cNvSpPr>
            <a:spLocks noGrp="1"/>
          </p:cNvSpPr>
          <p:nvPr>
            <p:ph type="ctrTitle"/>
          </p:nvPr>
        </p:nvSpPr>
        <p:spPr>
          <a:xfrm>
            <a:off x="130018" y="330397"/>
            <a:ext cx="12214382" cy="1216131"/>
          </a:xfrm>
        </p:spPr>
        <p:txBody>
          <a:bodyPr/>
          <a:lstStyle/>
          <a:p>
            <a:r>
              <a:rPr lang="en-GB" sz="6600" b="1" dirty="0">
                <a:latin typeface="+mn-lt"/>
              </a:rPr>
              <a:t>Histologic Patterns of Liver Injury</a:t>
            </a:r>
            <a:endParaRPr lang="pt-PT" sz="6600" dirty="0"/>
          </a:p>
        </p:txBody>
      </p:sp>
      <p:sp>
        <p:nvSpPr>
          <p:cNvPr id="3" name="Marcador de Posição do Texto 2">
            <a:extLst>
              <a:ext uri="{FF2B5EF4-FFF2-40B4-BE49-F238E27FC236}">
                <a16:creationId xmlns:a16="http://schemas.microsoft.com/office/drawing/2014/main" id="{F4F51DD8-AFB9-00ED-A15A-D300AA524B55}"/>
              </a:ext>
            </a:extLst>
          </p:cNvPr>
          <p:cNvSpPr>
            <a:spLocks noGrp="1"/>
          </p:cNvSpPr>
          <p:nvPr>
            <p:ph type="body" sz="quarter" idx="10"/>
          </p:nvPr>
        </p:nvSpPr>
        <p:spPr>
          <a:xfrm>
            <a:off x="819150" y="1583563"/>
            <a:ext cx="11982450" cy="7012499"/>
          </a:xfrm>
        </p:spPr>
        <p:txBody>
          <a:bodyPr/>
          <a:lstStyle/>
          <a:p>
            <a:pPr marL="457200" indent="-457200">
              <a:lnSpc>
                <a:spcPct val="100000"/>
              </a:lnSpc>
              <a:buFont typeface="Arial" panose="020B0604020202020204" pitchFamily="34" charset="0"/>
              <a:buChar char="•"/>
            </a:pPr>
            <a:r>
              <a:rPr lang="en-GB" sz="6000" dirty="0" err="1">
                <a:solidFill>
                  <a:srgbClr val="0070C0"/>
                </a:solidFill>
              </a:rPr>
              <a:t>Necroinflammatory</a:t>
            </a:r>
            <a:r>
              <a:rPr lang="en-GB" sz="6000" dirty="0">
                <a:solidFill>
                  <a:srgbClr val="0070C0"/>
                </a:solidFill>
              </a:rPr>
              <a:t> patterns</a:t>
            </a:r>
          </a:p>
          <a:p>
            <a:pPr marL="457200" indent="-457200">
              <a:lnSpc>
                <a:spcPct val="100000"/>
              </a:lnSpc>
              <a:buFont typeface="Arial" panose="020B0604020202020204" pitchFamily="34" charset="0"/>
              <a:buChar char="•"/>
            </a:pPr>
            <a:r>
              <a:rPr lang="en-GB" sz="6000" dirty="0">
                <a:solidFill>
                  <a:srgbClr val="0070C0"/>
                </a:solidFill>
              </a:rPr>
              <a:t>Cholestatic injury patterns</a:t>
            </a:r>
          </a:p>
          <a:p>
            <a:pPr marL="457200" indent="-457200">
              <a:lnSpc>
                <a:spcPct val="100000"/>
              </a:lnSpc>
              <a:buFont typeface="Arial" panose="020B0604020202020204" pitchFamily="34" charset="0"/>
              <a:buChar char="•"/>
            </a:pPr>
            <a:r>
              <a:rPr lang="en-GB" sz="6000" dirty="0">
                <a:solidFill>
                  <a:srgbClr val="0070C0"/>
                </a:solidFill>
              </a:rPr>
              <a:t>Steatosis and steatohepatitis</a:t>
            </a:r>
          </a:p>
          <a:p>
            <a:pPr marL="457200" indent="-457200">
              <a:lnSpc>
                <a:spcPct val="100000"/>
              </a:lnSpc>
              <a:buFont typeface="Arial" panose="020B0604020202020204" pitchFamily="34" charset="0"/>
              <a:buChar char="•"/>
            </a:pPr>
            <a:r>
              <a:rPr lang="en-GB" sz="6000" dirty="0">
                <a:solidFill>
                  <a:srgbClr val="0070C0"/>
                </a:solidFill>
              </a:rPr>
              <a:t>Vascular injury</a:t>
            </a:r>
          </a:p>
          <a:p>
            <a:pPr marL="457200" indent="-457200">
              <a:lnSpc>
                <a:spcPct val="100000"/>
              </a:lnSpc>
              <a:buFont typeface="Arial" panose="020B0604020202020204" pitchFamily="34" charset="0"/>
              <a:buChar char="•"/>
            </a:pPr>
            <a:r>
              <a:rPr lang="en-GB" sz="6000" dirty="0">
                <a:solidFill>
                  <a:srgbClr val="0070C0"/>
                </a:solidFill>
              </a:rPr>
              <a:t>Ground glass inclusions</a:t>
            </a:r>
          </a:p>
          <a:p>
            <a:pPr marL="457200" indent="-457200">
              <a:lnSpc>
                <a:spcPct val="100000"/>
              </a:lnSpc>
              <a:buFont typeface="Arial" panose="020B0604020202020204" pitchFamily="34" charset="0"/>
              <a:buChar char="•"/>
            </a:pPr>
            <a:r>
              <a:rPr lang="en-GB" sz="6000" dirty="0">
                <a:solidFill>
                  <a:srgbClr val="0070C0"/>
                </a:solidFill>
              </a:rPr>
              <a:t>Minimal changes</a:t>
            </a:r>
            <a:endParaRPr lang="pt-PT" sz="2400" dirty="0">
              <a:solidFill>
                <a:srgbClr val="0070C0"/>
              </a:solidFill>
            </a:endParaRPr>
          </a:p>
        </p:txBody>
      </p:sp>
    </p:spTree>
    <p:extLst>
      <p:ext uri="{BB962C8B-B14F-4D97-AF65-F5344CB8AC3E}">
        <p14:creationId xmlns:p14="http://schemas.microsoft.com/office/powerpoint/2010/main" val="1730996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0050" y="453839"/>
            <a:ext cx="11665975" cy="1216131"/>
          </a:xfrm>
        </p:spPr>
        <p:txBody>
          <a:bodyPr/>
          <a:lstStyle/>
          <a:p>
            <a:r>
              <a:rPr lang="pt-BR" sz="6600" dirty="0"/>
              <a:t>Acute Lobular Hepatitis</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grpSp>
        <p:nvGrpSpPr>
          <p:cNvPr id="9" name="Agrupar 8">
            <a:extLst>
              <a:ext uri="{FF2B5EF4-FFF2-40B4-BE49-F238E27FC236}">
                <a16:creationId xmlns:a16="http://schemas.microsoft.com/office/drawing/2014/main" id="{F4C64824-FD33-9154-D99F-AA533B0E81ED}"/>
              </a:ext>
            </a:extLst>
          </p:cNvPr>
          <p:cNvGrpSpPr/>
          <p:nvPr/>
        </p:nvGrpSpPr>
        <p:grpSpPr>
          <a:xfrm>
            <a:off x="5474677" y="2475800"/>
            <a:ext cx="9589476" cy="6996446"/>
            <a:chOff x="2108927" y="340220"/>
            <a:chExt cx="11479452" cy="8580330"/>
          </a:xfrm>
          <a:effectLst>
            <a:outerShdw blurRad="50800" dist="38100" dir="2700000" algn="tl" rotWithShape="0">
              <a:prstClr val="black">
                <a:alpha val="40000"/>
              </a:prstClr>
            </a:outerShdw>
          </a:effectLst>
        </p:grpSpPr>
        <p:pic>
          <p:nvPicPr>
            <p:cNvPr id="5" name="Picture 3" descr="H:\Esclerose múltipla e lesão hepática\H11-12198 Fotos\H11-12198, 400x (3).jpg">
              <a:extLst>
                <a:ext uri="{FF2B5EF4-FFF2-40B4-BE49-F238E27FC236}">
                  <a16:creationId xmlns:a16="http://schemas.microsoft.com/office/drawing/2014/main" id="{F632E066-CD00-E3B4-13B7-D781CFEA6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924" y="340220"/>
              <a:ext cx="5688454" cy="426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Esclerose múltipla e lesão hepática\H11-12198 Fotos\H11-12198, 400x (9).jpg">
              <a:extLst>
                <a:ext uri="{FF2B5EF4-FFF2-40B4-BE49-F238E27FC236}">
                  <a16:creationId xmlns:a16="http://schemas.microsoft.com/office/drawing/2014/main" id="{85139CAF-32B1-3688-AFCF-98B141C2A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995" y="4639047"/>
              <a:ext cx="5688454" cy="426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a:extLst>
                <a:ext uri="{FF2B5EF4-FFF2-40B4-BE49-F238E27FC236}">
                  <a16:creationId xmlns:a16="http://schemas.microsoft.com/office/drawing/2014/main" id="{D06207D1-B10B-4412-1FFA-299AFCF137DD}"/>
                </a:ext>
              </a:extLst>
            </p:cNvPr>
            <p:cNvSpPr/>
            <p:nvPr/>
          </p:nvSpPr>
          <p:spPr>
            <a:xfrm>
              <a:off x="2108927" y="340220"/>
              <a:ext cx="5688454" cy="4191361"/>
            </a:xfrm>
            <a:prstGeom prst="rect">
              <a:avLst/>
            </a:prstGeom>
            <a:blipFill>
              <a:blip r:embed="rId7"/>
              <a:srcRect/>
              <a:stretch>
                <a:fillRect l="-6000" r="-6000"/>
              </a:stretch>
            </a:blip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pic>
          <p:nvPicPr>
            <p:cNvPr id="8" name="Picture 2" descr="H:\Esclerose múltipla e lesão hepática\H11-12198 Fotos\H11-12198, 400x (1).jpg">
              <a:extLst>
                <a:ext uri="{FF2B5EF4-FFF2-40B4-BE49-F238E27FC236}">
                  <a16:creationId xmlns:a16="http://schemas.microsoft.com/office/drawing/2014/main" id="{3BB7CEB5-3510-D5C1-2DE2-519D3F9DF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9925" y="4658842"/>
              <a:ext cx="5688454" cy="426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644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672177"/>
            <a:ext cx="11665975" cy="2304371"/>
          </a:xfrm>
        </p:spPr>
        <p:txBody>
          <a:bodyPr/>
          <a:lstStyle/>
          <a:p>
            <a:pPr>
              <a:lnSpc>
                <a:spcPct val="100000"/>
              </a:lnSpc>
            </a:pPr>
            <a:r>
              <a:rPr lang="pt-BR" sz="7200" b="1" spc="-45" dirty="0">
                <a:latin typeface="+mn-lt"/>
              </a:rPr>
              <a:t>G</a:t>
            </a:r>
            <a:r>
              <a:rPr lang="pt-PT" sz="7200" b="1" spc="-45" dirty="0">
                <a:latin typeface="+mn-lt"/>
              </a:rPr>
              <a:t>round-</a:t>
            </a:r>
            <a:r>
              <a:rPr lang="pt-PT" sz="7200" b="1" spc="-45" dirty="0" err="1">
                <a:latin typeface="+mn-lt"/>
              </a:rPr>
              <a:t>glass</a:t>
            </a:r>
            <a:r>
              <a:rPr lang="pt-PT" sz="7200" b="1" spc="-45" dirty="0">
                <a:latin typeface="+mn-lt"/>
              </a:rPr>
              <a:t> </a:t>
            </a:r>
            <a:r>
              <a:rPr lang="pt-PT" sz="7200" b="1" spc="-45" dirty="0" err="1">
                <a:latin typeface="+mn-lt"/>
              </a:rPr>
              <a:t>inclusions</a:t>
            </a:r>
            <a:r>
              <a:rPr lang="pt-PT" sz="7200" b="1" spc="-45" dirty="0">
                <a:latin typeface="+mn-lt"/>
              </a:rPr>
              <a:t> – </a:t>
            </a:r>
            <a:r>
              <a:rPr lang="pt-PT" sz="7200" b="1" spc="-45" dirty="0" err="1">
                <a:latin typeface="+mn-lt"/>
              </a:rPr>
              <a:t>differential</a:t>
            </a:r>
            <a:r>
              <a:rPr lang="pt-PT" sz="7200" b="1" spc="-45" dirty="0">
                <a:latin typeface="+mn-lt"/>
              </a:rPr>
              <a:t> </a:t>
            </a:r>
            <a:r>
              <a:rPr lang="pt-PT" sz="7200" b="1" spc="-45" dirty="0" err="1">
                <a:latin typeface="+mn-lt"/>
              </a:rPr>
              <a:t>diagnosis</a:t>
            </a:r>
            <a:endParaRPr lang="pt-BR"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5" name="Title 1">
            <a:extLst>
              <a:ext uri="{FF2B5EF4-FFF2-40B4-BE49-F238E27FC236}">
                <a16:creationId xmlns:a16="http://schemas.microsoft.com/office/drawing/2014/main" id="{81EE6F3B-ABEA-2404-A9F6-BBF5295F08EB}"/>
              </a:ext>
            </a:extLst>
          </p:cNvPr>
          <p:cNvSpPr txBox="1">
            <a:spLocks/>
          </p:cNvSpPr>
          <p:nvPr/>
        </p:nvSpPr>
        <p:spPr>
          <a:xfrm>
            <a:off x="2757715" y="2521472"/>
            <a:ext cx="14597418" cy="2106993"/>
          </a:xfrm>
          <a:prstGeom prst="rect">
            <a:avLst/>
          </a:prstGeom>
        </p:spPr>
        <p:txBody>
          <a:bodyPr anchor="t">
            <a:normAutofit/>
          </a:bodyPr>
          <a:lstStyle>
            <a:lvl1pPr algn="l" defTabSz="1371600" rtl="0" eaLnBrk="1" latinLnBrk="0" hangingPunct="1">
              <a:lnSpc>
                <a:spcPts val="9200"/>
              </a:lnSpc>
              <a:spcBef>
                <a:spcPct val="0"/>
              </a:spcBef>
              <a:buNone/>
              <a:defRPr sz="7000" kern="1200" cap="none" baseline="0">
                <a:solidFill>
                  <a:srgbClr val="476559"/>
                </a:solidFill>
                <a:latin typeface="Calibri Bold" panose="020F0702030404030204" pitchFamily="34" charset="0"/>
                <a:ea typeface="+mj-ea"/>
                <a:cs typeface="Calibri Bold" panose="020F0702030404030204" pitchFamily="34" charset="0"/>
              </a:defRPr>
            </a:lvl1pPr>
          </a:lstStyle>
          <a:p>
            <a:endParaRPr lang="en-GB" sz="3600" b="1" dirty="0">
              <a:solidFill>
                <a:schemeClr val="accent5"/>
              </a:solidFill>
              <a:latin typeface="+mn-lt"/>
            </a:endParaRPr>
          </a:p>
        </p:txBody>
      </p:sp>
      <p:sp>
        <p:nvSpPr>
          <p:cNvPr id="6" name="Marcador de Posição de Conteúdo 7">
            <a:extLst>
              <a:ext uri="{FF2B5EF4-FFF2-40B4-BE49-F238E27FC236}">
                <a16:creationId xmlns:a16="http://schemas.microsoft.com/office/drawing/2014/main" id="{B620FD9D-E7EE-D45A-1A1B-7B6FAACFD39D}"/>
              </a:ext>
            </a:extLst>
          </p:cNvPr>
          <p:cNvSpPr txBox="1">
            <a:spLocks/>
          </p:cNvSpPr>
          <p:nvPr/>
        </p:nvSpPr>
        <p:spPr>
          <a:xfrm>
            <a:off x="575186" y="3221308"/>
            <a:ext cx="16347176" cy="4366847"/>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r>
              <a:rPr lang="pt-PT" dirty="0" err="1"/>
              <a:t>HBs</a:t>
            </a:r>
            <a:r>
              <a:rPr lang="pt-PT" dirty="0"/>
              <a:t> </a:t>
            </a:r>
            <a:r>
              <a:rPr lang="pt-PT" dirty="0" err="1"/>
              <a:t>Ag</a:t>
            </a:r>
            <a:r>
              <a:rPr lang="pt-PT" dirty="0"/>
              <a:t> 	                                                          PAS-/</a:t>
            </a:r>
            <a:r>
              <a:rPr lang="pt-PT" dirty="0" err="1"/>
              <a:t>orcein</a:t>
            </a:r>
            <a:r>
              <a:rPr lang="pt-PT" dirty="0"/>
              <a:t>+/Victoria </a:t>
            </a:r>
            <a:r>
              <a:rPr lang="pt-PT" dirty="0" err="1"/>
              <a:t>blue</a:t>
            </a:r>
            <a:r>
              <a:rPr lang="pt-PT" dirty="0"/>
              <a:t>+</a:t>
            </a:r>
          </a:p>
          <a:p>
            <a:r>
              <a:rPr lang="pt-PT" dirty="0" err="1"/>
              <a:t>Lafora</a:t>
            </a:r>
            <a:r>
              <a:rPr lang="pt-PT" dirty="0"/>
              <a:t> </a:t>
            </a:r>
            <a:r>
              <a:rPr lang="pt-PT" dirty="0" err="1"/>
              <a:t>disease</a:t>
            </a:r>
            <a:r>
              <a:rPr lang="pt-PT" dirty="0"/>
              <a:t> (</a:t>
            </a:r>
            <a:r>
              <a:rPr lang="pt-PT" dirty="0" err="1"/>
              <a:t>myoclonic</a:t>
            </a:r>
            <a:r>
              <a:rPr lang="pt-PT" dirty="0"/>
              <a:t> </a:t>
            </a:r>
            <a:r>
              <a:rPr lang="pt-PT" dirty="0" err="1"/>
              <a:t>epilepsy</a:t>
            </a:r>
            <a:r>
              <a:rPr lang="pt-PT" dirty="0"/>
              <a:t>)		 </a:t>
            </a:r>
            <a:r>
              <a:rPr lang="pt-PT" dirty="0">
                <a:solidFill>
                  <a:schemeClr val="accent2"/>
                </a:solidFill>
              </a:rPr>
              <a:t>PAS+/</a:t>
            </a:r>
            <a:r>
              <a:rPr lang="pt-PT" dirty="0"/>
              <a:t>coloidal </a:t>
            </a:r>
            <a:r>
              <a:rPr lang="pt-PT" dirty="0" err="1"/>
              <a:t>iron</a:t>
            </a:r>
            <a:r>
              <a:rPr lang="pt-PT" dirty="0"/>
              <a:t>+</a:t>
            </a:r>
          </a:p>
          <a:p>
            <a:r>
              <a:rPr lang="pt-PT" dirty="0" err="1"/>
              <a:t>Storage</a:t>
            </a:r>
            <a:r>
              <a:rPr lang="pt-PT" dirty="0"/>
              <a:t> </a:t>
            </a:r>
            <a:r>
              <a:rPr lang="pt-PT" dirty="0" err="1"/>
              <a:t>disease</a:t>
            </a:r>
            <a:endParaRPr lang="pt-PT" dirty="0"/>
          </a:p>
          <a:p>
            <a:pPr lvl="1"/>
            <a:r>
              <a:rPr lang="pt-PT" sz="4200" dirty="0" err="1"/>
              <a:t>Glycogen</a:t>
            </a:r>
            <a:r>
              <a:rPr lang="pt-PT" sz="4200" dirty="0"/>
              <a:t> </a:t>
            </a:r>
            <a:r>
              <a:rPr lang="pt-PT" sz="4200" dirty="0" err="1"/>
              <a:t>storage</a:t>
            </a:r>
            <a:r>
              <a:rPr lang="pt-PT" sz="4200" dirty="0"/>
              <a:t> </a:t>
            </a:r>
            <a:r>
              <a:rPr lang="pt-PT" sz="4200" dirty="0" err="1"/>
              <a:t>disease</a:t>
            </a:r>
            <a:r>
              <a:rPr lang="pt-PT" sz="4200" dirty="0"/>
              <a:t> </a:t>
            </a:r>
            <a:r>
              <a:rPr lang="pt-PT" sz="4200" dirty="0" err="1"/>
              <a:t>type</a:t>
            </a:r>
            <a:r>
              <a:rPr lang="pt-PT" sz="4200" dirty="0"/>
              <a:t> IV		 </a:t>
            </a:r>
            <a:r>
              <a:rPr lang="pt-PT" sz="4200" dirty="0">
                <a:solidFill>
                  <a:schemeClr val="accent2"/>
                </a:solidFill>
              </a:rPr>
              <a:t>PAS+</a:t>
            </a:r>
          </a:p>
          <a:p>
            <a:pPr lvl="1"/>
            <a:r>
              <a:rPr lang="pt-PT" sz="4200" dirty="0" err="1"/>
              <a:t>Fibrinogen</a:t>
            </a:r>
            <a:r>
              <a:rPr lang="pt-PT" sz="4200" dirty="0"/>
              <a:t> </a:t>
            </a:r>
            <a:r>
              <a:rPr lang="pt-PT" sz="4200" dirty="0" err="1"/>
              <a:t>storage</a:t>
            </a:r>
            <a:r>
              <a:rPr lang="pt-PT" sz="4200" dirty="0"/>
              <a:t> </a:t>
            </a:r>
            <a:r>
              <a:rPr lang="pt-PT" sz="4200" dirty="0" err="1"/>
              <a:t>disease</a:t>
            </a:r>
            <a:r>
              <a:rPr lang="pt-PT" sz="4200" dirty="0"/>
              <a:t>			 PAS-</a:t>
            </a:r>
          </a:p>
          <a:p>
            <a:r>
              <a:rPr lang="pt-PT" dirty="0" err="1"/>
              <a:t>Cyanamide</a:t>
            </a:r>
            <a:r>
              <a:rPr lang="pt-PT" dirty="0"/>
              <a:t> – </a:t>
            </a:r>
            <a:r>
              <a:rPr lang="pt-PT" dirty="0" err="1"/>
              <a:t>treatment</a:t>
            </a:r>
            <a:r>
              <a:rPr lang="pt-PT" dirty="0"/>
              <a:t> </a:t>
            </a:r>
            <a:r>
              <a:rPr lang="pt-PT" dirty="0" err="1"/>
              <a:t>of</a:t>
            </a:r>
            <a:r>
              <a:rPr lang="pt-PT" dirty="0"/>
              <a:t> </a:t>
            </a:r>
            <a:r>
              <a:rPr lang="pt-PT" dirty="0" err="1"/>
              <a:t>alcohol</a:t>
            </a:r>
            <a:r>
              <a:rPr lang="pt-PT" dirty="0"/>
              <a:t> </a:t>
            </a:r>
            <a:r>
              <a:rPr lang="pt-PT" dirty="0" err="1"/>
              <a:t>aversion</a:t>
            </a:r>
            <a:r>
              <a:rPr lang="pt-PT" dirty="0"/>
              <a:t> </a:t>
            </a:r>
            <a:r>
              <a:rPr lang="pt-PT" dirty="0">
                <a:solidFill>
                  <a:schemeClr val="accent2"/>
                </a:solidFill>
              </a:rPr>
              <a:t>PAS+</a:t>
            </a:r>
          </a:p>
        </p:txBody>
      </p:sp>
      <p:pic>
        <p:nvPicPr>
          <p:cNvPr id="8" name="object 3">
            <a:extLst>
              <a:ext uri="{FF2B5EF4-FFF2-40B4-BE49-F238E27FC236}">
                <a16:creationId xmlns:a16="http://schemas.microsoft.com/office/drawing/2014/main" id="{69C7BC3D-09A8-946C-4E16-C312ADE24D88}"/>
              </a:ext>
            </a:extLst>
          </p:cNvPr>
          <p:cNvPicPr/>
          <p:nvPr/>
        </p:nvPicPr>
        <p:blipFill rotWithShape="1">
          <a:blip r:embed="rId5" cstate="print"/>
          <a:srcRect/>
          <a:stretch/>
        </p:blipFill>
        <p:spPr>
          <a:xfrm>
            <a:off x="11700527" y="5179324"/>
            <a:ext cx="6396403" cy="4547175"/>
          </a:xfrm>
          <a:prstGeom prst="rect">
            <a:avLst/>
          </a:prstGeom>
        </p:spPr>
      </p:pic>
    </p:spTree>
    <p:extLst>
      <p:ext uri="{BB962C8B-B14F-4D97-AF65-F5344CB8AC3E}">
        <p14:creationId xmlns:p14="http://schemas.microsoft.com/office/powerpoint/2010/main" val="377519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302614" cy="1216131"/>
          </a:xfrm>
        </p:spPr>
        <p:txBody>
          <a:bodyPr/>
          <a:lstStyle/>
          <a:p>
            <a:r>
              <a:rPr lang="pt-BR" sz="4800" dirty="0"/>
              <a:t>Stainings</a:t>
            </a:r>
            <a:r>
              <a:rPr lang="pt-BR" sz="3600" dirty="0"/>
              <a:t> (histology, histochemistry, immunohistochemistry)</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8" name="Imagem 7" descr="Uma imagem com texto, captura de ecrã, documento, número">
            <a:extLst>
              <a:ext uri="{FF2B5EF4-FFF2-40B4-BE49-F238E27FC236}">
                <a16:creationId xmlns:a16="http://schemas.microsoft.com/office/drawing/2014/main" id="{A88E37A6-BB5C-897B-170E-B77CD2C43847}"/>
              </a:ext>
            </a:extLst>
          </p:cNvPr>
          <p:cNvPicPr>
            <a:picLocks noChangeAspect="1"/>
          </p:cNvPicPr>
          <p:nvPr/>
        </p:nvPicPr>
        <p:blipFill rotWithShape="1">
          <a:blip r:embed="rId5">
            <a:extLst>
              <a:ext uri="{28A0092B-C50C-407E-A947-70E740481C1C}">
                <a14:useLocalDpi xmlns:a14="http://schemas.microsoft.com/office/drawing/2010/main" val="0"/>
              </a:ext>
            </a:extLst>
          </a:blip>
          <a:srcRect l="17456" t="6065" r="17974" b="1961"/>
          <a:stretch/>
        </p:blipFill>
        <p:spPr>
          <a:xfrm>
            <a:off x="3369137" y="1901123"/>
            <a:ext cx="11413663" cy="7920811"/>
          </a:xfrm>
          <a:prstGeom prst="rect">
            <a:avLst/>
          </a:prstGeom>
        </p:spPr>
      </p:pic>
    </p:spTree>
    <p:extLst>
      <p:ext uri="{BB962C8B-B14F-4D97-AF65-F5344CB8AC3E}">
        <p14:creationId xmlns:p14="http://schemas.microsoft.com/office/powerpoint/2010/main" val="3439686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Título</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13" name="Imagem 12">
            <a:extLst>
              <a:ext uri="{FF2B5EF4-FFF2-40B4-BE49-F238E27FC236}">
                <a16:creationId xmlns:a16="http://schemas.microsoft.com/office/drawing/2014/main" id="{457829AD-1F40-AAE9-3784-CD8CADFC43F4}"/>
              </a:ext>
            </a:extLst>
          </p:cNvPr>
          <p:cNvPicPr>
            <a:picLocks noChangeAspect="1"/>
          </p:cNvPicPr>
          <p:nvPr/>
        </p:nvPicPr>
        <p:blipFill>
          <a:blip r:embed="rId5"/>
          <a:stretch>
            <a:fillRect/>
          </a:stretch>
        </p:blipFill>
        <p:spPr>
          <a:xfrm>
            <a:off x="627795" y="164898"/>
            <a:ext cx="17209829" cy="10059154"/>
          </a:xfrm>
          <a:prstGeom prst="rect">
            <a:avLst/>
          </a:prstGeom>
        </p:spPr>
      </p:pic>
    </p:spTree>
    <p:extLst>
      <p:ext uri="{BB962C8B-B14F-4D97-AF65-F5344CB8AC3E}">
        <p14:creationId xmlns:p14="http://schemas.microsoft.com/office/powerpoint/2010/main" val="291705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grpSp>
        <p:nvGrpSpPr>
          <p:cNvPr id="5" name="Agrupar 4">
            <a:extLst>
              <a:ext uri="{FF2B5EF4-FFF2-40B4-BE49-F238E27FC236}">
                <a16:creationId xmlns:a16="http://schemas.microsoft.com/office/drawing/2014/main" id="{47A87E36-D80C-53D2-632F-86974367A611}"/>
              </a:ext>
            </a:extLst>
          </p:cNvPr>
          <p:cNvGrpSpPr/>
          <p:nvPr/>
        </p:nvGrpSpPr>
        <p:grpSpPr>
          <a:xfrm>
            <a:off x="5404513" y="347220"/>
            <a:ext cx="12542292" cy="9592559"/>
            <a:chOff x="2571540" y="44136"/>
            <a:chExt cx="7083957" cy="6359808"/>
          </a:xfrm>
        </p:grpSpPr>
        <p:pic>
          <p:nvPicPr>
            <p:cNvPr id="6" name="Imagem 5" descr="Uma imagem com texto, captura de ecrã, diagrama, design&#10;&#10;Descrição gerada automaticamente">
              <a:extLst>
                <a:ext uri="{FF2B5EF4-FFF2-40B4-BE49-F238E27FC236}">
                  <a16:creationId xmlns:a16="http://schemas.microsoft.com/office/drawing/2014/main" id="{AFB9D0F8-2245-3F3A-E725-C06653A0C2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4" r="4204" b="21420"/>
            <a:stretch/>
          </p:blipFill>
          <p:spPr>
            <a:xfrm>
              <a:off x="2571540" y="2586717"/>
              <a:ext cx="7083957" cy="3817227"/>
            </a:xfrm>
            <a:prstGeom prst="rect">
              <a:avLst/>
            </a:prstGeom>
          </p:spPr>
        </p:pic>
        <p:pic>
          <p:nvPicPr>
            <p:cNvPr id="7" name="Imagem 6" descr="Uma imagem com texto, captura de ecrã, diagrama&#10;&#10;Descrição gerada automaticamente">
              <a:extLst>
                <a:ext uri="{FF2B5EF4-FFF2-40B4-BE49-F238E27FC236}">
                  <a16:creationId xmlns:a16="http://schemas.microsoft.com/office/drawing/2014/main" id="{619D5E1B-C40B-57DA-B788-431979E518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54" t="7075" r="4204"/>
            <a:stretch/>
          </p:blipFill>
          <p:spPr>
            <a:xfrm>
              <a:off x="2571540" y="44136"/>
              <a:ext cx="7083957" cy="4514064"/>
            </a:xfrm>
            <a:prstGeom prst="rect">
              <a:avLst/>
            </a:prstGeom>
          </p:spPr>
        </p:pic>
      </p:grpSp>
      <p:sp>
        <p:nvSpPr>
          <p:cNvPr id="8" name="CaixaDeTexto 7">
            <a:extLst>
              <a:ext uri="{FF2B5EF4-FFF2-40B4-BE49-F238E27FC236}">
                <a16:creationId xmlns:a16="http://schemas.microsoft.com/office/drawing/2014/main" id="{4C987B2B-AF23-C14E-AEA2-3B80BEF55B68}"/>
              </a:ext>
            </a:extLst>
          </p:cNvPr>
          <p:cNvSpPr txBox="1"/>
          <p:nvPr/>
        </p:nvSpPr>
        <p:spPr>
          <a:xfrm>
            <a:off x="104014" y="8909224"/>
            <a:ext cx="5109286" cy="461665"/>
          </a:xfrm>
          <a:prstGeom prst="rect">
            <a:avLst/>
          </a:prstGeom>
          <a:noFill/>
        </p:spPr>
        <p:txBody>
          <a:bodyPr wrap="square" rtlCol="0">
            <a:spAutoFit/>
          </a:bodyPr>
          <a:lstStyle/>
          <a:p>
            <a:pPr algn="r"/>
            <a:r>
              <a:rPr lang="pt-PT" sz="2400" dirty="0"/>
              <a:t>RJ Andrade. J </a:t>
            </a:r>
            <a:r>
              <a:rPr lang="pt-PT" sz="2400" dirty="0" err="1"/>
              <a:t>Hepatol</a:t>
            </a:r>
            <a:r>
              <a:rPr lang="pt-PT" sz="2400" dirty="0"/>
              <a:t> </a:t>
            </a:r>
            <a:r>
              <a:rPr lang="pt-PT" sz="2400" dirty="0" err="1"/>
              <a:t>Sept</a:t>
            </a:r>
            <a:r>
              <a:rPr lang="pt-PT" sz="2400" dirty="0"/>
              <a:t> 2023, </a:t>
            </a:r>
            <a:r>
              <a:rPr lang="pt-PT" sz="2400" dirty="0" err="1"/>
              <a:t>vol</a:t>
            </a:r>
            <a:r>
              <a:rPr lang="pt-PT" sz="2400" dirty="0"/>
              <a:t> 79</a:t>
            </a:r>
          </a:p>
        </p:txBody>
      </p:sp>
      <p:sp>
        <p:nvSpPr>
          <p:cNvPr id="2" name="Título 1"/>
          <p:cNvSpPr>
            <a:spLocks noGrp="1"/>
          </p:cNvSpPr>
          <p:nvPr>
            <p:ph type="ctrTitle"/>
          </p:nvPr>
        </p:nvSpPr>
        <p:spPr>
          <a:xfrm>
            <a:off x="104015" y="308045"/>
            <a:ext cx="9162816" cy="1216131"/>
          </a:xfrm>
        </p:spPr>
        <p:txBody>
          <a:bodyPr/>
          <a:lstStyle/>
          <a:p>
            <a:r>
              <a:rPr lang="pt-BR" sz="6000" dirty="0"/>
              <a:t>Drug-induced liver injury</a:t>
            </a:r>
          </a:p>
        </p:txBody>
      </p:sp>
    </p:spTree>
    <p:extLst>
      <p:ext uri="{BB962C8B-B14F-4D97-AF65-F5344CB8AC3E}">
        <p14:creationId xmlns:p14="http://schemas.microsoft.com/office/powerpoint/2010/main" val="139953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4C4AB7-EACE-D396-CF75-94F5D08F7139}"/>
              </a:ext>
            </a:extLst>
          </p:cNvPr>
          <p:cNvSpPr>
            <a:spLocks noGrp="1"/>
          </p:cNvSpPr>
          <p:nvPr>
            <p:ph type="ctrTitle"/>
          </p:nvPr>
        </p:nvSpPr>
        <p:spPr>
          <a:xfrm>
            <a:off x="534546" y="319633"/>
            <a:ext cx="12485721" cy="1216131"/>
          </a:xfrm>
        </p:spPr>
        <p:txBody>
          <a:bodyPr/>
          <a:lstStyle/>
          <a:p>
            <a:r>
              <a:rPr lang="pt-PT" sz="5400" dirty="0" err="1"/>
              <a:t>Summary</a:t>
            </a:r>
            <a:r>
              <a:rPr lang="pt-PT" sz="5400" dirty="0"/>
              <a:t> </a:t>
            </a:r>
            <a:r>
              <a:rPr lang="pt-PT" sz="5400" dirty="0" err="1"/>
              <a:t>of</a:t>
            </a:r>
            <a:r>
              <a:rPr lang="pt-PT" sz="5400" dirty="0"/>
              <a:t> </a:t>
            </a:r>
            <a:r>
              <a:rPr lang="pt-PT" sz="5400" dirty="0" err="1"/>
              <a:t>drugs</a:t>
            </a:r>
            <a:r>
              <a:rPr lang="pt-PT" sz="5400" dirty="0"/>
              <a:t> </a:t>
            </a:r>
            <a:r>
              <a:rPr lang="pt-PT" sz="5400" dirty="0" err="1"/>
              <a:t>suspected</a:t>
            </a:r>
            <a:r>
              <a:rPr lang="pt-PT" sz="5400" dirty="0"/>
              <a:t> to cause DILI</a:t>
            </a:r>
          </a:p>
        </p:txBody>
      </p:sp>
      <p:pic>
        <p:nvPicPr>
          <p:cNvPr id="4" name="Imagem 3" descr="Uma imagem com texto, captura de ecrã, número, recibo">
            <a:extLst>
              <a:ext uri="{FF2B5EF4-FFF2-40B4-BE49-F238E27FC236}">
                <a16:creationId xmlns:a16="http://schemas.microsoft.com/office/drawing/2014/main" id="{6523188F-618C-3FD1-1039-958040E80594}"/>
              </a:ext>
            </a:extLst>
          </p:cNvPr>
          <p:cNvPicPr>
            <a:picLocks noChangeAspect="1"/>
          </p:cNvPicPr>
          <p:nvPr/>
        </p:nvPicPr>
        <p:blipFill rotWithShape="1">
          <a:blip r:embed="rId2">
            <a:extLst>
              <a:ext uri="{28A0092B-C50C-407E-A947-70E740481C1C}">
                <a14:useLocalDpi xmlns:a14="http://schemas.microsoft.com/office/drawing/2010/main" val="0"/>
              </a:ext>
            </a:extLst>
          </a:blip>
          <a:srcRect l="8328" t="5749" r="8418" b="24150"/>
          <a:stretch/>
        </p:blipFill>
        <p:spPr>
          <a:xfrm>
            <a:off x="695547" y="1945882"/>
            <a:ext cx="15242480" cy="8021485"/>
          </a:xfrm>
          <a:prstGeom prst="rect">
            <a:avLst/>
          </a:prstGeom>
        </p:spPr>
      </p:pic>
    </p:spTree>
    <p:extLst>
      <p:ext uri="{BB962C8B-B14F-4D97-AF65-F5344CB8AC3E}">
        <p14:creationId xmlns:p14="http://schemas.microsoft.com/office/powerpoint/2010/main" val="3326704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2104372" y="2818151"/>
            <a:ext cx="14179463" cy="6538791"/>
          </a:xfrm>
        </p:spPr>
        <p:txBody>
          <a:bodyPr/>
          <a:lstStyle/>
          <a:p>
            <a:r>
              <a:rPr lang="en-US" dirty="0"/>
              <a:t>Dr. Fátima Carneiro declares she has no </a:t>
            </a:r>
            <a:br>
              <a:rPr lang="en-US" dirty="0"/>
            </a:br>
            <a:r>
              <a:rPr lang="en-US" dirty="0"/>
              <a:t>conflict(s) of interest to disclose </a:t>
            </a:r>
          </a:p>
          <a:p>
            <a:pPr>
              <a:lnSpc>
                <a:spcPts val="4000"/>
              </a:lnSpc>
            </a:pPr>
            <a:endParaRPr lang="pt-BR" sz="3000" dirty="0"/>
          </a:p>
          <a:p>
            <a:pPr>
              <a:lnSpc>
                <a:spcPts val="4000"/>
              </a:lnSpc>
            </a:pPr>
            <a:endParaRPr lang="pt-BR" sz="2600" dirty="0"/>
          </a:p>
          <a:p>
            <a:pPr>
              <a:lnSpc>
                <a:spcPts val="4000"/>
              </a:lnSpc>
            </a:pPr>
            <a:endParaRPr lang="pt-BR" sz="2600" dirty="0"/>
          </a:p>
          <a:p>
            <a:pPr>
              <a:lnSpc>
                <a:spcPts val="4000"/>
              </a:lnSpc>
            </a:pPr>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6">
            <a:extLst>
              <a:ext uri="{FF2B5EF4-FFF2-40B4-BE49-F238E27FC236}">
                <a16:creationId xmlns:a16="http://schemas.microsoft.com/office/drawing/2014/main" id="{045F0998-87DA-4828-2619-48B23119B37A}"/>
              </a:ext>
            </a:extLst>
          </p:cNvPr>
          <p:cNvSpPr/>
          <p:nvPr/>
        </p:nvSpPr>
        <p:spPr>
          <a:xfrm>
            <a:off x="450382" y="3"/>
            <a:ext cx="84092" cy="10287003"/>
          </a:xfrm>
          <a:prstGeom prst="rect">
            <a:avLst/>
          </a:prstGeom>
          <a:solidFill>
            <a:srgbClr val="F7A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700"/>
          </a:p>
        </p:txBody>
      </p:sp>
      <p:sp>
        <p:nvSpPr>
          <p:cNvPr id="5" name="Retângulo 5">
            <a:extLst>
              <a:ext uri="{FF2B5EF4-FFF2-40B4-BE49-F238E27FC236}">
                <a16:creationId xmlns:a16="http://schemas.microsoft.com/office/drawing/2014/main" id="{A136DC02-9D56-7FA1-09DD-41918F4C5C76}"/>
              </a:ext>
            </a:extLst>
          </p:cNvPr>
          <p:cNvSpPr/>
          <p:nvPr/>
        </p:nvSpPr>
        <p:spPr>
          <a:xfrm rot="16200000">
            <a:off x="-4925133" y="4911491"/>
            <a:ext cx="10287003" cy="464027"/>
          </a:xfrm>
          <a:prstGeom prst="rect">
            <a:avLst/>
          </a:prstGeom>
          <a:solidFill>
            <a:srgbClr val="082C65"/>
          </a:solidFill>
          <a:ln>
            <a:noFill/>
          </a:ln>
          <a:effectLst>
            <a:glow>
              <a:schemeClr val="accent1">
                <a:alpha val="0"/>
              </a:schemeClr>
            </a:glow>
            <a:outerShdw blurRad="50800" dist="50800" dir="5400000" sx="1000" sy="1000" algn="ctr" rotWithShape="0">
              <a:srgbClr val="F7A824"/>
            </a:outerShd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700"/>
          </a:p>
        </p:txBody>
      </p:sp>
      <p:sp>
        <p:nvSpPr>
          <p:cNvPr id="6" name="Retângulo 14">
            <a:extLst>
              <a:ext uri="{FF2B5EF4-FFF2-40B4-BE49-F238E27FC236}">
                <a16:creationId xmlns:a16="http://schemas.microsoft.com/office/drawing/2014/main" id="{E936F4CE-46AD-D134-A6DC-D89E00BAEEB0}"/>
              </a:ext>
            </a:extLst>
          </p:cNvPr>
          <p:cNvSpPr/>
          <p:nvPr/>
        </p:nvSpPr>
        <p:spPr>
          <a:xfrm rot="5400000">
            <a:off x="9355922" y="-8863497"/>
            <a:ext cx="68580" cy="17795574"/>
          </a:xfrm>
          <a:prstGeom prst="rect">
            <a:avLst/>
          </a:prstGeom>
          <a:solidFill>
            <a:srgbClr val="F7A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700"/>
          </a:p>
        </p:txBody>
      </p:sp>
      <p:sp>
        <p:nvSpPr>
          <p:cNvPr id="11" name="Título 10">
            <a:extLst>
              <a:ext uri="{FF2B5EF4-FFF2-40B4-BE49-F238E27FC236}">
                <a16:creationId xmlns:a16="http://schemas.microsoft.com/office/drawing/2014/main" id="{00FF891F-CBD6-3254-2338-250C668047AE}"/>
              </a:ext>
            </a:extLst>
          </p:cNvPr>
          <p:cNvSpPr>
            <a:spLocks noGrp="1"/>
          </p:cNvSpPr>
          <p:nvPr>
            <p:ph type="title"/>
          </p:nvPr>
        </p:nvSpPr>
        <p:spPr/>
        <p:txBody>
          <a:bodyPr>
            <a:normAutofit fontScale="90000"/>
          </a:bodyPr>
          <a:lstStyle/>
          <a:p>
            <a:r>
              <a:rPr lang="pt-PT" sz="5400" b="1" dirty="0" err="1">
                <a:solidFill>
                  <a:schemeClr val="accent5"/>
                </a:solidFill>
                <a:latin typeface="+mn-lt"/>
              </a:rPr>
              <a:t>Available</a:t>
            </a:r>
            <a:r>
              <a:rPr lang="pt-PT" sz="5400" b="1" dirty="0">
                <a:solidFill>
                  <a:schemeClr val="accent5"/>
                </a:solidFill>
                <a:latin typeface="+mn-lt"/>
              </a:rPr>
              <a:t> </a:t>
            </a:r>
            <a:r>
              <a:rPr lang="pt-PT" sz="5400" b="1" dirty="0" err="1">
                <a:solidFill>
                  <a:schemeClr val="accent5"/>
                </a:solidFill>
                <a:latin typeface="+mn-lt"/>
              </a:rPr>
              <a:t>resourches</a:t>
            </a:r>
            <a:endParaRPr lang="pt-PT" sz="5400" b="1" dirty="0">
              <a:solidFill>
                <a:schemeClr val="accent5"/>
              </a:solidFill>
              <a:latin typeface="+mn-lt"/>
            </a:endParaRPr>
          </a:p>
        </p:txBody>
      </p:sp>
      <p:sp>
        <p:nvSpPr>
          <p:cNvPr id="12" name="Marcador de Posição de Conteúdo 11">
            <a:extLst>
              <a:ext uri="{FF2B5EF4-FFF2-40B4-BE49-F238E27FC236}">
                <a16:creationId xmlns:a16="http://schemas.microsoft.com/office/drawing/2014/main" id="{B3877226-25A3-2BFB-2EAD-A59FCD557F3B}"/>
              </a:ext>
            </a:extLst>
          </p:cNvPr>
          <p:cNvSpPr>
            <a:spLocks noGrp="1"/>
          </p:cNvSpPr>
          <p:nvPr>
            <p:ph idx="1"/>
          </p:nvPr>
        </p:nvSpPr>
        <p:spPr>
          <a:xfrm>
            <a:off x="1257300" y="2738438"/>
            <a:ext cx="15773400" cy="7000875"/>
          </a:xfrm>
        </p:spPr>
        <p:txBody>
          <a:bodyPr/>
          <a:lstStyle/>
          <a:p>
            <a:r>
              <a:rPr lang="pt-PT" b="1" dirty="0" err="1"/>
              <a:t>LiverTox</a:t>
            </a:r>
            <a:r>
              <a:rPr lang="pt-PT" dirty="0"/>
              <a:t> – </a:t>
            </a:r>
            <a:r>
              <a:rPr lang="pt-PT" dirty="0" err="1"/>
              <a:t>https</a:t>
            </a:r>
            <a:r>
              <a:rPr lang="pt-PT" dirty="0"/>
              <a:t>://</a:t>
            </a:r>
            <a:r>
              <a:rPr lang="pt-PT" dirty="0" err="1"/>
              <a:t>www.ncbi.nlm.nih.gov</a:t>
            </a:r>
            <a:r>
              <a:rPr lang="pt-PT" dirty="0"/>
              <a:t>/</a:t>
            </a:r>
            <a:r>
              <a:rPr lang="pt-PT" dirty="0" err="1"/>
              <a:t>books</a:t>
            </a:r>
            <a:r>
              <a:rPr lang="pt-PT" dirty="0"/>
              <a:t>/NBK547852/</a:t>
            </a:r>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pPr marL="0" indent="0">
              <a:buNone/>
            </a:pPr>
            <a:endParaRPr lang="pt-PT" dirty="0"/>
          </a:p>
          <a:p>
            <a:r>
              <a:rPr lang="pt-PT" dirty="0"/>
              <a:t>DILI </a:t>
            </a:r>
            <a:r>
              <a:rPr lang="pt-PT" dirty="0" err="1"/>
              <a:t>specific</a:t>
            </a:r>
            <a:r>
              <a:rPr lang="pt-PT" dirty="0"/>
              <a:t> </a:t>
            </a:r>
            <a:r>
              <a:rPr lang="pt-PT" dirty="0" err="1"/>
              <a:t>chapters</a:t>
            </a:r>
            <a:r>
              <a:rPr lang="pt-PT" dirty="0"/>
              <a:t> </a:t>
            </a:r>
            <a:r>
              <a:rPr lang="pt-PT" dirty="0" err="1"/>
              <a:t>of</a:t>
            </a:r>
            <a:r>
              <a:rPr lang="pt-PT" dirty="0"/>
              <a:t> major </a:t>
            </a:r>
            <a:r>
              <a:rPr lang="pt-PT" dirty="0" err="1"/>
              <a:t>textbooks</a:t>
            </a:r>
            <a:endParaRPr lang="pt-PT" dirty="0"/>
          </a:p>
          <a:p>
            <a:r>
              <a:rPr lang="pt-PT" dirty="0" err="1"/>
              <a:t>PubMed</a:t>
            </a:r>
            <a:r>
              <a:rPr lang="pt-PT" dirty="0"/>
              <a:t> – case </a:t>
            </a:r>
            <a:r>
              <a:rPr lang="pt-PT" dirty="0" err="1"/>
              <a:t>reports</a:t>
            </a:r>
            <a:r>
              <a:rPr lang="pt-PT" dirty="0"/>
              <a:t>, </a:t>
            </a:r>
            <a:r>
              <a:rPr lang="pt-PT" dirty="0" err="1"/>
              <a:t>reviews</a:t>
            </a:r>
            <a:endParaRPr lang="pt-PT" dirty="0"/>
          </a:p>
        </p:txBody>
      </p:sp>
      <p:pic>
        <p:nvPicPr>
          <p:cNvPr id="13" name="Imagem 12" descr="Uma imagem com texto, software, Página web, Website&#10;&#10;Descrição gerada automaticamente">
            <a:extLst>
              <a:ext uri="{FF2B5EF4-FFF2-40B4-BE49-F238E27FC236}">
                <a16:creationId xmlns:a16="http://schemas.microsoft.com/office/drawing/2014/main" id="{E45B7255-E33D-DDD1-0AE7-F107AA269DA0}"/>
              </a:ext>
            </a:extLst>
          </p:cNvPr>
          <p:cNvPicPr>
            <a:picLocks noChangeAspect="1"/>
          </p:cNvPicPr>
          <p:nvPr/>
        </p:nvPicPr>
        <p:blipFill rotWithShape="1">
          <a:blip r:embed="rId3">
            <a:extLst>
              <a:ext uri="{28A0092B-C50C-407E-A947-70E740481C1C}">
                <a14:useLocalDpi xmlns:a14="http://schemas.microsoft.com/office/drawing/2010/main" val="0"/>
              </a:ext>
            </a:extLst>
          </a:blip>
          <a:srcRect l="7928" r="8947" b="53763"/>
          <a:stretch/>
        </p:blipFill>
        <p:spPr>
          <a:xfrm>
            <a:off x="3371099" y="3630683"/>
            <a:ext cx="11401425" cy="3963668"/>
          </a:xfrm>
          <a:prstGeom prst="rect">
            <a:avLst/>
          </a:prstGeom>
        </p:spPr>
      </p:pic>
      <p:pic>
        <p:nvPicPr>
          <p:cNvPr id="15" name="Imagem 14" descr="Uma imagem com texto, captura de ecrã, software, Página web&#10;&#10;Descrição gerada automaticamente">
            <a:extLst>
              <a:ext uri="{FF2B5EF4-FFF2-40B4-BE49-F238E27FC236}">
                <a16:creationId xmlns:a16="http://schemas.microsoft.com/office/drawing/2014/main" id="{5C42461A-E816-D25C-290F-58116D008F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66" t="9398" r="12621" b="41906"/>
          <a:stretch/>
        </p:blipFill>
        <p:spPr>
          <a:xfrm>
            <a:off x="11360639" y="8069527"/>
            <a:ext cx="4099055" cy="1669787"/>
          </a:xfrm>
          <a:prstGeom prst="rect">
            <a:avLst/>
          </a:prstGeom>
        </p:spPr>
      </p:pic>
      <p:sp>
        <p:nvSpPr>
          <p:cNvPr id="2" name="Retângulo 1">
            <a:extLst>
              <a:ext uri="{FF2B5EF4-FFF2-40B4-BE49-F238E27FC236}">
                <a16:creationId xmlns:a16="http://schemas.microsoft.com/office/drawing/2014/main" id="{5B89B7BB-8AEB-92EA-E135-E33D2354C8FA}"/>
              </a:ext>
            </a:extLst>
          </p:cNvPr>
          <p:cNvSpPr/>
          <p:nvPr/>
        </p:nvSpPr>
        <p:spPr>
          <a:xfrm rot="5400000">
            <a:off x="9376946" y="1375956"/>
            <a:ext cx="68579" cy="17753526"/>
          </a:xfrm>
          <a:prstGeom prst="rect">
            <a:avLst/>
          </a:prstGeom>
          <a:solidFill>
            <a:srgbClr val="F7A8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700"/>
          </a:p>
        </p:txBody>
      </p:sp>
    </p:spTree>
    <p:extLst>
      <p:ext uri="{BB962C8B-B14F-4D97-AF65-F5344CB8AC3E}">
        <p14:creationId xmlns:p14="http://schemas.microsoft.com/office/powerpoint/2010/main" val="3900764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Drug-induced autoimmune-like hepatitis (DI-ALH)</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5" name="Imagem 4" descr="Uma imagem com texto, captura de ecrã, documento, Tipo de letra&#10;&#10;Descrição gerada automaticamente">
            <a:extLst>
              <a:ext uri="{FF2B5EF4-FFF2-40B4-BE49-F238E27FC236}">
                <a16:creationId xmlns:a16="http://schemas.microsoft.com/office/drawing/2014/main" id="{E1881C9B-6B5C-E487-5296-37B994C7C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4" t="83068" r="13121"/>
          <a:stretch/>
        </p:blipFill>
        <p:spPr>
          <a:xfrm>
            <a:off x="1506620" y="3900338"/>
            <a:ext cx="9849094" cy="1400438"/>
          </a:xfrm>
          <a:prstGeom prst="rect">
            <a:avLst/>
          </a:prstGeom>
        </p:spPr>
      </p:pic>
      <p:pic>
        <p:nvPicPr>
          <p:cNvPr id="6" name="Marcador de Posição de Conteúdo 7" descr="Uma imagem com texto, captura de ecrã, Tipo de letra, documento">
            <a:extLst>
              <a:ext uri="{FF2B5EF4-FFF2-40B4-BE49-F238E27FC236}">
                <a16:creationId xmlns:a16="http://schemas.microsoft.com/office/drawing/2014/main" id="{78403C83-4C35-6657-072C-6C888782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62" r="9291" b="50290"/>
          <a:stretch/>
        </p:blipFill>
        <p:spPr>
          <a:xfrm>
            <a:off x="8953500" y="2362435"/>
            <a:ext cx="8107438" cy="3077521"/>
          </a:xfrm>
          <a:prstGeom prst="rect">
            <a:avLst/>
          </a:prstGeom>
        </p:spPr>
      </p:pic>
      <p:pic>
        <p:nvPicPr>
          <p:cNvPr id="7" name="Imagem 6" descr="Uma imagem com texto, captura de ecrã, Tipo de letra, documento">
            <a:extLst>
              <a:ext uri="{FF2B5EF4-FFF2-40B4-BE49-F238E27FC236}">
                <a16:creationId xmlns:a16="http://schemas.microsoft.com/office/drawing/2014/main" id="{78FCE907-2A6A-83B7-F9AD-E2B4A848C7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22" t="8586" r="5018" b="42417"/>
          <a:stretch/>
        </p:blipFill>
        <p:spPr>
          <a:xfrm>
            <a:off x="1382159" y="4887948"/>
            <a:ext cx="16267534" cy="5470709"/>
          </a:xfrm>
          <a:prstGeom prst="rect">
            <a:avLst/>
          </a:prstGeom>
        </p:spPr>
      </p:pic>
    </p:spTree>
    <p:extLst>
      <p:ext uri="{BB962C8B-B14F-4D97-AF65-F5344CB8AC3E}">
        <p14:creationId xmlns:p14="http://schemas.microsoft.com/office/powerpoint/2010/main" val="955547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20A96-57A3-22C9-A82C-99514AAD9DED}"/>
              </a:ext>
            </a:extLst>
          </p:cNvPr>
          <p:cNvSpPr>
            <a:spLocks noGrp="1"/>
          </p:cNvSpPr>
          <p:nvPr>
            <p:ph type="ctrTitle"/>
          </p:nvPr>
        </p:nvSpPr>
        <p:spPr>
          <a:xfrm>
            <a:off x="575186" y="524177"/>
            <a:ext cx="14321914" cy="1216131"/>
          </a:xfrm>
        </p:spPr>
        <p:txBody>
          <a:bodyPr/>
          <a:lstStyle/>
          <a:p>
            <a:pPr>
              <a:lnSpc>
                <a:spcPct val="100000"/>
              </a:lnSpc>
            </a:pPr>
            <a:r>
              <a:rPr lang="pt-PT" sz="5400" dirty="0" err="1"/>
              <a:t>Differential</a:t>
            </a:r>
            <a:r>
              <a:rPr lang="pt-PT" sz="5400" dirty="0"/>
              <a:t> </a:t>
            </a:r>
            <a:r>
              <a:rPr lang="pt-PT" sz="5400" dirty="0" err="1"/>
              <a:t>diagnosis</a:t>
            </a:r>
            <a:r>
              <a:rPr lang="pt-PT" sz="5400" dirty="0"/>
              <a:t> </a:t>
            </a:r>
            <a:r>
              <a:rPr lang="pt-PT" sz="5400" dirty="0" err="1"/>
              <a:t>may</a:t>
            </a:r>
            <a:r>
              <a:rPr lang="pt-PT" sz="5400" dirty="0"/>
              <a:t> </a:t>
            </a:r>
            <a:r>
              <a:rPr lang="pt-PT" sz="5400" dirty="0" err="1"/>
              <a:t>be</a:t>
            </a:r>
            <a:r>
              <a:rPr lang="pt-PT" sz="5400" dirty="0"/>
              <a:t> a </a:t>
            </a:r>
            <a:r>
              <a:rPr lang="pt-PT" sz="5400" dirty="0" err="1"/>
              <a:t>challenge</a:t>
            </a:r>
            <a:r>
              <a:rPr lang="pt-PT" sz="5400" dirty="0"/>
              <a:t> </a:t>
            </a:r>
          </a:p>
        </p:txBody>
      </p:sp>
      <p:sp>
        <p:nvSpPr>
          <p:cNvPr id="5" name="Content Placeholder 2">
            <a:extLst>
              <a:ext uri="{FF2B5EF4-FFF2-40B4-BE49-F238E27FC236}">
                <a16:creationId xmlns:a16="http://schemas.microsoft.com/office/drawing/2014/main" id="{8238AB69-04C4-FDB2-8042-18667A05853E}"/>
              </a:ext>
            </a:extLst>
          </p:cNvPr>
          <p:cNvSpPr txBox="1">
            <a:spLocks/>
          </p:cNvSpPr>
          <p:nvPr/>
        </p:nvSpPr>
        <p:spPr>
          <a:xfrm>
            <a:off x="575186" y="2503487"/>
            <a:ext cx="14173200" cy="7059613"/>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r>
              <a:rPr lang="en-GB" sz="4400" dirty="0">
                <a:solidFill>
                  <a:srgbClr val="0070C0"/>
                </a:solidFill>
              </a:rPr>
              <a:t>DILI diagnosis should be reached only after careful consideration of other possibilities </a:t>
            </a:r>
          </a:p>
          <a:p>
            <a:pPr lvl="1" algn="just"/>
            <a:r>
              <a:rPr lang="en-GB" sz="4000" dirty="0">
                <a:solidFill>
                  <a:srgbClr val="0070C0"/>
                </a:solidFill>
              </a:rPr>
              <a:t>High prevalence of chronic viral hepatitis and fatty liver disease - be careful of underlying liver disease</a:t>
            </a:r>
          </a:p>
          <a:p>
            <a:pPr lvl="1" algn="just"/>
            <a:endParaRPr lang="en-GB" sz="4000" dirty="0">
              <a:solidFill>
                <a:srgbClr val="0070C0"/>
              </a:solidFill>
            </a:endParaRPr>
          </a:p>
          <a:p>
            <a:pPr lvl="1" algn="just"/>
            <a:r>
              <a:rPr lang="en-GB" sz="4000" b="1" dirty="0">
                <a:solidFill>
                  <a:srgbClr val="0070C0"/>
                </a:solidFill>
              </a:rPr>
              <a:t>Drug induced autoimmune-like hepatitis (DI-ALH) </a:t>
            </a:r>
            <a:r>
              <a:rPr lang="en-GB" sz="4000" dirty="0">
                <a:solidFill>
                  <a:srgbClr val="0070C0"/>
                </a:solidFill>
              </a:rPr>
              <a:t>have liver injury with laboratory and / or histological features that may be indistinguishable from </a:t>
            </a:r>
            <a:r>
              <a:rPr lang="en-GB" sz="4000" b="1" dirty="0">
                <a:solidFill>
                  <a:srgbClr val="0070C0"/>
                </a:solidFill>
              </a:rPr>
              <a:t>autoimmune hepatitis (AIH) </a:t>
            </a:r>
          </a:p>
          <a:p>
            <a:pPr lvl="2" algn="just"/>
            <a:r>
              <a:rPr lang="en-GB" sz="4000" dirty="0">
                <a:solidFill>
                  <a:srgbClr val="FF0000"/>
                </a:solidFill>
                <a:effectLst>
                  <a:outerShdw blurRad="38100" dist="38100" dir="2700000" algn="tl">
                    <a:srgbClr val="000000">
                      <a:alpha val="43137"/>
                    </a:srgbClr>
                  </a:outerShdw>
                </a:effectLst>
              </a:rPr>
              <a:t>Nitrofurantoin, minocycline, hydralazine, </a:t>
            </a:r>
            <a:r>
              <a:rPr lang="en-GB" sz="4000" dirty="0" err="1">
                <a:solidFill>
                  <a:srgbClr val="FF0000"/>
                </a:solidFill>
                <a:effectLst>
                  <a:outerShdw blurRad="38100" dist="38100" dir="2700000" algn="tl">
                    <a:srgbClr val="000000">
                      <a:alpha val="43137"/>
                    </a:srgbClr>
                  </a:outerShdw>
                </a:effectLst>
              </a:rPr>
              <a:t>metyldopa</a:t>
            </a:r>
            <a:r>
              <a:rPr lang="en-GB" sz="4000" dirty="0">
                <a:solidFill>
                  <a:srgbClr val="FF0000"/>
                </a:solidFill>
                <a:effectLst>
                  <a:outerShdw blurRad="38100" dist="38100" dir="2700000" algn="tl">
                    <a:srgbClr val="000000">
                      <a:alpha val="43137"/>
                    </a:srgbClr>
                  </a:outerShdw>
                </a:effectLst>
              </a:rPr>
              <a:t>, statins</a:t>
            </a:r>
            <a:endParaRPr lang="en-GB" sz="3200" dirty="0">
              <a:solidFill>
                <a:srgbClr val="FF0000"/>
              </a:solidFill>
              <a:effectLst>
                <a:outerShdw blurRad="38100" dist="38100" dir="2700000" algn="tl">
                  <a:srgbClr val="000000">
                    <a:alpha val="43137"/>
                  </a:srgbClr>
                </a:outerShdw>
              </a:effectLst>
            </a:endParaRPr>
          </a:p>
        </p:txBody>
      </p:sp>
      <p:pic>
        <p:nvPicPr>
          <p:cNvPr id="6" name="Imagem 5" descr="Uma imagem com texto, captura de ecrã, software, Software de multimédia&#10;&#10;Descrição gerada automaticamente">
            <a:extLst>
              <a:ext uri="{FF2B5EF4-FFF2-40B4-BE49-F238E27FC236}">
                <a16:creationId xmlns:a16="http://schemas.microsoft.com/office/drawing/2014/main" id="{2F9DB22A-2A0F-FDB7-0596-EBBD64D2B9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32" t="19003" r="48286" b="54128"/>
          <a:stretch/>
        </p:blipFill>
        <p:spPr>
          <a:xfrm rot="19179838">
            <a:off x="13826573" y="3836184"/>
            <a:ext cx="3235188" cy="1305243"/>
          </a:xfrm>
          <a:prstGeom prst="rect">
            <a:avLst/>
          </a:prstGeom>
          <a:scene3d>
            <a:camera prst="orthographicFront">
              <a:rot lat="0" lon="1800000" rev="0"/>
            </a:camera>
            <a:lightRig rig="threePt" dir="t"/>
          </a:scene3d>
        </p:spPr>
      </p:pic>
    </p:spTree>
    <p:extLst>
      <p:ext uri="{BB962C8B-B14F-4D97-AF65-F5344CB8AC3E}">
        <p14:creationId xmlns:p14="http://schemas.microsoft.com/office/powerpoint/2010/main" val="540865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nSpc>
                <a:spcPct val="100000"/>
              </a:lnSpc>
            </a:pPr>
            <a:r>
              <a:rPr lang="pt-BR" sz="6600" dirty="0"/>
              <a:t>Algorithm to approach suspected for DI-ALH</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10" name="Imagem 9">
            <a:extLst>
              <a:ext uri="{FF2B5EF4-FFF2-40B4-BE49-F238E27FC236}">
                <a16:creationId xmlns:a16="http://schemas.microsoft.com/office/drawing/2014/main" id="{A49B8290-ECC3-EDDA-3CE3-2FFEC2C14B97}"/>
              </a:ext>
            </a:extLst>
          </p:cNvPr>
          <p:cNvPicPr>
            <a:picLocks noChangeAspect="1"/>
          </p:cNvPicPr>
          <p:nvPr/>
        </p:nvPicPr>
        <p:blipFill rotWithShape="1">
          <a:blip r:embed="rId5"/>
          <a:srcRect l="9071" t="3572" r="16336" b="8992"/>
          <a:stretch/>
        </p:blipFill>
        <p:spPr>
          <a:xfrm>
            <a:off x="5762625" y="2786948"/>
            <a:ext cx="10715625" cy="7128577"/>
          </a:xfrm>
          <a:prstGeom prst="rect">
            <a:avLst/>
          </a:prstGeom>
        </p:spPr>
      </p:pic>
    </p:spTree>
    <p:extLst>
      <p:ext uri="{BB962C8B-B14F-4D97-AF65-F5344CB8AC3E}">
        <p14:creationId xmlns:p14="http://schemas.microsoft.com/office/powerpoint/2010/main" val="49613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672728" cy="1216131"/>
          </a:xfrm>
        </p:spPr>
        <p:txBody>
          <a:bodyPr/>
          <a:lstStyle/>
          <a:p>
            <a:pPr>
              <a:lnSpc>
                <a:spcPct val="100000"/>
              </a:lnSpc>
            </a:pPr>
            <a:r>
              <a:rPr lang="pt-BR" sz="6600" dirty="0"/>
              <a:t>Immune checkpoint inhibitors (ICIs)</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5" name="Imagem 4">
            <a:extLst>
              <a:ext uri="{FF2B5EF4-FFF2-40B4-BE49-F238E27FC236}">
                <a16:creationId xmlns:a16="http://schemas.microsoft.com/office/drawing/2014/main" id="{E2E9EA1B-A865-CE5E-F12B-2CA58B15F6CC}"/>
              </a:ext>
            </a:extLst>
          </p:cNvPr>
          <p:cNvPicPr>
            <a:picLocks noChangeAspect="1"/>
          </p:cNvPicPr>
          <p:nvPr/>
        </p:nvPicPr>
        <p:blipFill>
          <a:blip r:embed="rId5"/>
          <a:stretch>
            <a:fillRect/>
          </a:stretch>
        </p:blipFill>
        <p:spPr>
          <a:xfrm>
            <a:off x="4206962" y="2518847"/>
            <a:ext cx="12393755" cy="7382905"/>
          </a:xfrm>
          <a:prstGeom prst="rect">
            <a:avLst/>
          </a:prstGeom>
        </p:spPr>
      </p:pic>
    </p:spTree>
    <p:extLst>
      <p:ext uri="{BB962C8B-B14F-4D97-AF65-F5344CB8AC3E}">
        <p14:creationId xmlns:p14="http://schemas.microsoft.com/office/powerpoint/2010/main" val="2322011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11" name="Oval 10">
            <a:extLst>
              <a:ext uri="{FF2B5EF4-FFF2-40B4-BE49-F238E27FC236}">
                <a16:creationId xmlns:a16="http://schemas.microsoft.com/office/drawing/2014/main" id="{D11F4284-3997-88D6-C133-74FB62DBDF70}"/>
              </a:ext>
            </a:extLst>
          </p:cNvPr>
          <p:cNvSpPr/>
          <p:nvPr/>
        </p:nvSpPr>
        <p:spPr>
          <a:xfrm>
            <a:off x="7058025" y="4039093"/>
            <a:ext cx="2733675" cy="1542557"/>
          </a:xfrm>
          <a:prstGeom prst="ellipse">
            <a:avLst/>
          </a:prstGeom>
          <a:ln w="76200">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pt-PT" sz="44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Título 6">
            <a:extLst>
              <a:ext uri="{FF2B5EF4-FFF2-40B4-BE49-F238E27FC236}">
                <a16:creationId xmlns:a16="http://schemas.microsoft.com/office/drawing/2014/main" id="{173594EF-9282-660A-BFE9-E4D1A0337287}"/>
              </a:ext>
            </a:extLst>
          </p:cNvPr>
          <p:cNvSpPr>
            <a:spLocks noGrp="1"/>
          </p:cNvSpPr>
          <p:nvPr>
            <p:ph type="ctrTitle"/>
          </p:nvPr>
        </p:nvSpPr>
        <p:spPr>
          <a:xfrm>
            <a:off x="3170959" y="3419777"/>
            <a:ext cx="11665975" cy="2714323"/>
          </a:xfrm>
        </p:spPr>
        <p:txBody>
          <a:bodyPr/>
          <a:lstStyle/>
          <a:p>
            <a:pPr algn="ctr">
              <a:lnSpc>
                <a:spcPct val="100000"/>
              </a:lnSpc>
            </a:pPr>
            <a:r>
              <a:rPr lang="en-US" sz="5400" dirty="0"/>
              <a:t>IATROGENIC/DRUG-induced INJURY </a:t>
            </a:r>
            <a:br>
              <a:rPr lang="en-US" sz="5400" dirty="0"/>
            </a:br>
            <a:r>
              <a:rPr lang="en-US" sz="5400" dirty="0"/>
              <a:t>of the GI TRACT and LIVER</a:t>
            </a:r>
            <a:endParaRPr lang="pt-PT" sz="5400" dirty="0"/>
          </a:p>
        </p:txBody>
      </p:sp>
    </p:spTree>
    <p:extLst>
      <p:ext uri="{BB962C8B-B14F-4D97-AF65-F5344CB8AC3E}">
        <p14:creationId xmlns:p14="http://schemas.microsoft.com/office/powerpoint/2010/main" val="3686992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58C59-D3B9-36CE-A8F4-EF2F14EA0DDD}"/>
              </a:ext>
            </a:extLst>
          </p:cNvPr>
          <p:cNvSpPr>
            <a:spLocks noGrp="1"/>
          </p:cNvSpPr>
          <p:nvPr>
            <p:ph type="ctrTitle"/>
          </p:nvPr>
        </p:nvSpPr>
        <p:spPr/>
        <p:txBody>
          <a:bodyPr/>
          <a:lstStyle/>
          <a:p>
            <a:pPr>
              <a:lnSpc>
                <a:spcPct val="100000"/>
              </a:lnSpc>
            </a:pPr>
            <a:r>
              <a:rPr lang="pt-PT" sz="6000" dirty="0" err="1"/>
              <a:t>Immune</a:t>
            </a:r>
            <a:r>
              <a:rPr lang="pt-PT" sz="6000" dirty="0"/>
              <a:t> checkpoint </a:t>
            </a:r>
            <a:r>
              <a:rPr lang="pt-PT" sz="6000" dirty="0" err="1"/>
              <a:t>inhibitors</a:t>
            </a:r>
            <a:r>
              <a:rPr lang="pt-PT" sz="6000" dirty="0"/>
              <a:t> (</a:t>
            </a:r>
            <a:r>
              <a:rPr lang="pt-PT" sz="6000" dirty="0" err="1"/>
              <a:t>ICIs</a:t>
            </a:r>
            <a:r>
              <a:rPr lang="pt-PT" sz="6000" dirty="0"/>
              <a:t>) </a:t>
            </a:r>
            <a:r>
              <a:rPr lang="pt-PT" sz="6000" dirty="0" err="1"/>
              <a:t>induce</a:t>
            </a:r>
            <a:r>
              <a:rPr lang="pt-PT" sz="6000" dirty="0"/>
              <a:t> </a:t>
            </a:r>
            <a:r>
              <a:rPr lang="pt-PT" sz="6000" dirty="0" err="1"/>
              <a:t>colitis</a:t>
            </a:r>
            <a:endParaRPr lang="pt-PT" sz="6000" dirty="0"/>
          </a:p>
        </p:txBody>
      </p:sp>
      <p:pic>
        <p:nvPicPr>
          <p:cNvPr id="7" name="Imagem 6">
            <a:extLst>
              <a:ext uri="{FF2B5EF4-FFF2-40B4-BE49-F238E27FC236}">
                <a16:creationId xmlns:a16="http://schemas.microsoft.com/office/drawing/2014/main" id="{B1CE1EC0-D5A4-1FE9-C02B-170388F93221}"/>
              </a:ext>
            </a:extLst>
          </p:cNvPr>
          <p:cNvPicPr>
            <a:picLocks noChangeAspect="1"/>
          </p:cNvPicPr>
          <p:nvPr/>
        </p:nvPicPr>
        <p:blipFill rotWithShape="1">
          <a:blip r:embed="rId2"/>
          <a:srcRect l="-4622" t="17619" r="46813" b="5681"/>
          <a:stretch/>
        </p:blipFill>
        <p:spPr>
          <a:xfrm>
            <a:off x="2581100" y="2809568"/>
            <a:ext cx="12211225" cy="7029777"/>
          </a:xfrm>
          <a:prstGeom prst="rect">
            <a:avLst/>
          </a:prstGeom>
        </p:spPr>
      </p:pic>
    </p:spTree>
    <p:extLst>
      <p:ext uri="{BB962C8B-B14F-4D97-AF65-F5344CB8AC3E}">
        <p14:creationId xmlns:p14="http://schemas.microsoft.com/office/powerpoint/2010/main" val="4103774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03761" y="748622"/>
            <a:ext cx="12302614" cy="1216131"/>
          </a:xfrm>
        </p:spPr>
        <p:txBody>
          <a:bodyPr/>
          <a:lstStyle/>
          <a:p>
            <a:pPr>
              <a:lnSpc>
                <a:spcPct val="100000"/>
              </a:lnSpc>
            </a:pPr>
            <a:r>
              <a:rPr lang="pt-BR" sz="6000" dirty="0"/>
              <a:t>Patterns of ICI injury in the colon, besides acute colitis</a:t>
            </a:r>
            <a:endParaRPr lang="pt-BR" sz="4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6" name="Imagem 5">
            <a:extLst>
              <a:ext uri="{FF2B5EF4-FFF2-40B4-BE49-F238E27FC236}">
                <a16:creationId xmlns:a16="http://schemas.microsoft.com/office/drawing/2014/main" id="{5DDC2A5D-E46F-DF7E-EF9A-4C71BFEF007C}"/>
              </a:ext>
            </a:extLst>
          </p:cNvPr>
          <p:cNvPicPr>
            <a:picLocks noChangeAspect="1"/>
          </p:cNvPicPr>
          <p:nvPr/>
        </p:nvPicPr>
        <p:blipFill>
          <a:blip r:embed="rId5"/>
          <a:stretch>
            <a:fillRect/>
          </a:stretch>
        </p:blipFill>
        <p:spPr>
          <a:xfrm>
            <a:off x="3011001" y="2909870"/>
            <a:ext cx="11553423" cy="6929857"/>
          </a:xfrm>
          <a:prstGeom prst="rect">
            <a:avLst/>
          </a:prstGeom>
        </p:spPr>
      </p:pic>
    </p:spTree>
    <p:extLst>
      <p:ext uri="{BB962C8B-B14F-4D97-AF65-F5344CB8AC3E}">
        <p14:creationId xmlns:p14="http://schemas.microsoft.com/office/powerpoint/2010/main" val="3623880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6F410-8DEE-364D-AC8D-1B41EB39E732}"/>
              </a:ext>
            </a:extLst>
          </p:cNvPr>
          <p:cNvSpPr>
            <a:spLocks noGrp="1"/>
          </p:cNvSpPr>
          <p:nvPr>
            <p:ph type="ctrTitle"/>
          </p:nvPr>
        </p:nvSpPr>
        <p:spPr>
          <a:xfrm>
            <a:off x="575186" y="524177"/>
            <a:ext cx="11665975" cy="2047060"/>
          </a:xfrm>
        </p:spPr>
        <p:txBody>
          <a:bodyPr/>
          <a:lstStyle/>
          <a:p>
            <a:pPr>
              <a:lnSpc>
                <a:spcPct val="100000"/>
              </a:lnSpc>
            </a:pPr>
            <a:r>
              <a:rPr lang="pt-BR" sz="6000" dirty="0"/>
              <a:t>Patterns of ICI injury in the colon, besides acute colitis</a:t>
            </a:r>
            <a:endParaRPr lang="pt-PT" sz="6000" dirty="0"/>
          </a:p>
        </p:txBody>
      </p:sp>
      <p:pic>
        <p:nvPicPr>
          <p:cNvPr id="5" name="Imagem 4">
            <a:extLst>
              <a:ext uri="{FF2B5EF4-FFF2-40B4-BE49-F238E27FC236}">
                <a16:creationId xmlns:a16="http://schemas.microsoft.com/office/drawing/2014/main" id="{434B3693-8E58-1DDC-83BE-80AD2CC4D8F5}"/>
              </a:ext>
            </a:extLst>
          </p:cNvPr>
          <p:cNvPicPr>
            <a:picLocks noChangeAspect="1"/>
          </p:cNvPicPr>
          <p:nvPr/>
        </p:nvPicPr>
        <p:blipFill>
          <a:blip r:embed="rId2"/>
          <a:stretch>
            <a:fillRect/>
          </a:stretch>
        </p:blipFill>
        <p:spPr>
          <a:xfrm>
            <a:off x="430401" y="2774437"/>
            <a:ext cx="10989439" cy="7354326"/>
          </a:xfrm>
          <a:prstGeom prst="rect">
            <a:avLst/>
          </a:prstGeom>
        </p:spPr>
      </p:pic>
      <p:pic>
        <p:nvPicPr>
          <p:cNvPr id="3" name="Imagem 2">
            <a:extLst>
              <a:ext uri="{FF2B5EF4-FFF2-40B4-BE49-F238E27FC236}">
                <a16:creationId xmlns:a16="http://schemas.microsoft.com/office/drawing/2014/main" id="{F1C81713-3947-59E9-A833-0F049505F228}"/>
              </a:ext>
            </a:extLst>
          </p:cNvPr>
          <p:cNvPicPr>
            <a:picLocks noChangeAspect="1"/>
          </p:cNvPicPr>
          <p:nvPr/>
        </p:nvPicPr>
        <p:blipFill>
          <a:blip r:embed="rId3"/>
          <a:stretch>
            <a:fillRect/>
          </a:stretch>
        </p:blipFill>
        <p:spPr>
          <a:xfrm>
            <a:off x="11558063" y="5413323"/>
            <a:ext cx="5676113" cy="4715440"/>
          </a:xfrm>
          <a:prstGeom prst="rect">
            <a:avLst/>
          </a:prstGeom>
        </p:spPr>
      </p:pic>
    </p:spTree>
    <p:extLst>
      <p:ext uri="{BB962C8B-B14F-4D97-AF65-F5344CB8AC3E}">
        <p14:creationId xmlns:p14="http://schemas.microsoft.com/office/powerpoint/2010/main" val="2589484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6F410-8DEE-364D-AC8D-1B41EB39E732}"/>
              </a:ext>
            </a:extLst>
          </p:cNvPr>
          <p:cNvSpPr>
            <a:spLocks noGrp="1"/>
          </p:cNvSpPr>
          <p:nvPr>
            <p:ph type="ctrTitle"/>
          </p:nvPr>
        </p:nvSpPr>
        <p:spPr>
          <a:xfrm>
            <a:off x="575186" y="524177"/>
            <a:ext cx="11665975" cy="2047060"/>
          </a:xfrm>
        </p:spPr>
        <p:txBody>
          <a:bodyPr/>
          <a:lstStyle/>
          <a:p>
            <a:pPr>
              <a:lnSpc>
                <a:spcPct val="100000"/>
              </a:lnSpc>
            </a:pPr>
            <a:r>
              <a:rPr lang="pt-BR" sz="6000" dirty="0"/>
              <a:t>Patterns of ICI injury in the small bowel</a:t>
            </a:r>
            <a:endParaRPr lang="pt-PT" sz="6000" dirty="0"/>
          </a:p>
        </p:txBody>
      </p:sp>
      <p:pic>
        <p:nvPicPr>
          <p:cNvPr id="4" name="Imagem 3">
            <a:extLst>
              <a:ext uri="{FF2B5EF4-FFF2-40B4-BE49-F238E27FC236}">
                <a16:creationId xmlns:a16="http://schemas.microsoft.com/office/drawing/2014/main" id="{4246F558-996A-5D13-DF9E-A4A21E527DC5}"/>
              </a:ext>
            </a:extLst>
          </p:cNvPr>
          <p:cNvPicPr>
            <a:picLocks noChangeAspect="1"/>
          </p:cNvPicPr>
          <p:nvPr/>
        </p:nvPicPr>
        <p:blipFill rotWithShape="1">
          <a:blip r:embed="rId2"/>
          <a:srcRect r="5190"/>
          <a:stretch/>
        </p:blipFill>
        <p:spPr>
          <a:xfrm>
            <a:off x="773844" y="2411749"/>
            <a:ext cx="11847003" cy="7573432"/>
          </a:xfrm>
          <a:prstGeom prst="rect">
            <a:avLst/>
          </a:prstGeom>
        </p:spPr>
      </p:pic>
      <p:pic>
        <p:nvPicPr>
          <p:cNvPr id="5" name="Imagem 4">
            <a:extLst>
              <a:ext uri="{FF2B5EF4-FFF2-40B4-BE49-F238E27FC236}">
                <a16:creationId xmlns:a16="http://schemas.microsoft.com/office/drawing/2014/main" id="{879A0F21-138E-2610-2ED1-453B5647799B}"/>
              </a:ext>
            </a:extLst>
          </p:cNvPr>
          <p:cNvPicPr>
            <a:picLocks noChangeAspect="1"/>
          </p:cNvPicPr>
          <p:nvPr/>
        </p:nvPicPr>
        <p:blipFill>
          <a:blip r:embed="rId3"/>
          <a:stretch>
            <a:fillRect/>
          </a:stretch>
        </p:blipFill>
        <p:spPr>
          <a:xfrm>
            <a:off x="13260692" y="2411749"/>
            <a:ext cx="4610743" cy="2686425"/>
          </a:xfrm>
          <a:prstGeom prst="rect">
            <a:avLst/>
          </a:prstGeom>
        </p:spPr>
      </p:pic>
      <p:pic>
        <p:nvPicPr>
          <p:cNvPr id="7" name="Imagem 6">
            <a:extLst>
              <a:ext uri="{FF2B5EF4-FFF2-40B4-BE49-F238E27FC236}">
                <a16:creationId xmlns:a16="http://schemas.microsoft.com/office/drawing/2014/main" id="{F57165DE-039B-F70D-FACD-14881832A26B}"/>
              </a:ext>
            </a:extLst>
          </p:cNvPr>
          <p:cNvPicPr>
            <a:picLocks noChangeAspect="1"/>
          </p:cNvPicPr>
          <p:nvPr/>
        </p:nvPicPr>
        <p:blipFill>
          <a:blip r:embed="rId4"/>
          <a:stretch>
            <a:fillRect/>
          </a:stretch>
        </p:blipFill>
        <p:spPr>
          <a:xfrm>
            <a:off x="13343860" y="5743987"/>
            <a:ext cx="4610743" cy="2010056"/>
          </a:xfrm>
          <a:prstGeom prst="rect">
            <a:avLst/>
          </a:prstGeom>
        </p:spPr>
      </p:pic>
      <p:sp>
        <p:nvSpPr>
          <p:cNvPr id="8" name="CaixaDeTexto 7">
            <a:extLst>
              <a:ext uri="{FF2B5EF4-FFF2-40B4-BE49-F238E27FC236}">
                <a16:creationId xmlns:a16="http://schemas.microsoft.com/office/drawing/2014/main" id="{5ADCD771-A464-5698-6D80-8F40B7B80D4D}"/>
              </a:ext>
            </a:extLst>
          </p:cNvPr>
          <p:cNvSpPr txBox="1"/>
          <p:nvPr/>
        </p:nvSpPr>
        <p:spPr>
          <a:xfrm>
            <a:off x="13471451" y="5337544"/>
            <a:ext cx="4483152" cy="584775"/>
          </a:xfrm>
          <a:prstGeom prst="rect">
            <a:avLst/>
          </a:prstGeom>
          <a:noFill/>
        </p:spPr>
        <p:txBody>
          <a:bodyPr wrap="square" rtlCol="0">
            <a:spAutoFit/>
          </a:bodyPr>
          <a:lstStyle/>
          <a:p>
            <a:r>
              <a:rPr lang="pt-PT" sz="3200" dirty="0" err="1"/>
              <a:t>Collageneous</a:t>
            </a:r>
            <a:r>
              <a:rPr lang="pt-PT" sz="3200" dirty="0"/>
              <a:t> sprue</a:t>
            </a:r>
          </a:p>
        </p:txBody>
      </p:sp>
    </p:spTree>
    <p:extLst>
      <p:ext uri="{BB962C8B-B14F-4D97-AF65-F5344CB8AC3E}">
        <p14:creationId xmlns:p14="http://schemas.microsoft.com/office/powerpoint/2010/main" val="3697094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D3BF6EC-EEFA-8849-7219-C7F8C6C6C58B}"/>
              </a:ext>
            </a:extLst>
          </p:cNvPr>
          <p:cNvSpPr>
            <a:spLocks noGrp="1"/>
          </p:cNvSpPr>
          <p:nvPr>
            <p:ph type="ctrTitle"/>
          </p:nvPr>
        </p:nvSpPr>
        <p:spPr>
          <a:xfrm>
            <a:off x="531106" y="724792"/>
            <a:ext cx="11665975" cy="2306572"/>
          </a:xfrm>
        </p:spPr>
        <p:txBody>
          <a:bodyPr/>
          <a:lstStyle/>
          <a:p>
            <a:pPr>
              <a:lnSpc>
                <a:spcPct val="100000"/>
              </a:lnSpc>
            </a:pPr>
            <a:r>
              <a:rPr lang="en-GB" sz="6600" b="1" dirty="0"/>
              <a:t>Drug Induced Liver Injury (DILI)  The pathological approach</a:t>
            </a:r>
            <a:endParaRPr lang="pt-PT" sz="8000" dirty="0"/>
          </a:p>
        </p:txBody>
      </p:sp>
      <p:sp>
        <p:nvSpPr>
          <p:cNvPr id="10" name="Content Placeholder 2">
            <a:extLst>
              <a:ext uri="{FF2B5EF4-FFF2-40B4-BE49-F238E27FC236}">
                <a16:creationId xmlns:a16="http://schemas.microsoft.com/office/drawing/2014/main" id="{08215DC0-18D3-4E9F-B1A7-2919C3EF6599}"/>
              </a:ext>
            </a:extLst>
          </p:cNvPr>
          <p:cNvSpPr>
            <a:spLocks noGrp="1"/>
          </p:cNvSpPr>
          <p:nvPr>
            <p:ph type="body" sz="quarter" idx="10"/>
          </p:nvPr>
        </p:nvSpPr>
        <p:spPr>
          <a:xfrm>
            <a:off x="781050" y="3699167"/>
            <a:ext cx="16725900" cy="5753925"/>
          </a:xfrm>
        </p:spPr>
        <p:txBody>
          <a:bodyPr/>
          <a:lstStyle/>
          <a:p>
            <a:pPr marL="685800" indent="-685800">
              <a:lnSpc>
                <a:spcPct val="150000"/>
              </a:lnSpc>
              <a:buFont typeface="Arial" panose="020B0604020202020204" pitchFamily="34" charset="0"/>
              <a:buChar char="•"/>
            </a:pPr>
            <a:r>
              <a:rPr lang="en-GB" sz="5400" dirty="0">
                <a:solidFill>
                  <a:srgbClr val="0070C0"/>
                </a:solidFill>
              </a:rPr>
              <a:t>Approach to liver biopsy</a:t>
            </a:r>
          </a:p>
          <a:p>
            <a:pPr marL="685800" indent="-685800">
              <a:lnSpc>
                <a:spcPct val="150000"/>
              </a:lnSpc>
              <a:buFont typeface="Arial" panose="020B0604020202020204" pitchFamily="34" charset="0"/>
              <a:buChar char="•"/>
            </a:pPr>
            <a:r>
              <a:rPr lang="en-GB" sz="5400" dirty="0">
                <a:solidFill>
                  <a:srgbClr val="0070C0"/>
                </a:solidFill>
              </a:rPr>
              <a:t>Main patterns of liver injury and differential diagnosis</a:t>
            </a:r>
          </a:p>
          <a:p>
            <a:pPr marL="685800" indent="-685800">
              <a:lnSpc>
                <a:spcPct val="150000"/>
              </a:lnSpc>
              <a:buFont typeface="Arial" panose="020B0604020202020204" pitchFamily="34" charset="0"/>
              <a:buChar char="•"/>
            </a:pPr>
            <a:r>
              <a:rPr lang="en-GB" sz="5400" dirty="0">
                <a:solidFill>
                  <a:srgbClr val="0070C0"/>
                </a:solidFill>
              </a:rPr>
              <a:t>Difficult differentials: </a:t>
            </a:r>
            <a:r>
              <a:rPr lang="en-GB" sz="4800" dirty="0">
                <a:solidFill>
                  <a:srgbClr val="0070C0"/>
                </a:solidFill>
              </a:rPr>
              <a:t>drug induced autoimmune (like) hepatitis (DI-ALH) and autoimmune hepatitis (AIH)</a:t>
            </a:r>
            <a:endParaRPr lang="en-GB" sz="5400" dirty="0">
              <a:solidFill>
                <a:srgbClr val="0070C0"/>
              </a:solidFill>
            </a:endParaRPr>
          </a:p>
        </p:txBody>
      </p:sp>
    </p:spTree>
    <p:extLst>
      <p:ext uri="{BB962C8B-B14F-4D97-AF65-F5344CB8AC3E}">
        <p14:creationId xmlns:p14="http://schemas.microsoft.com/office/powerpoint/2010/main" val="1372824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6F410-8DEE-364D-AC8D-1B41EB39E732}"/>
              </a:ext>
            </a:extLst>
          </p:cNvPr>
          <p:cNvSpPr>
            <a:spLocks noGrp="1"/>
          </p:cNvSpPr>
          <p:nvPr>
            <p:ph type="ctrTitle"/>
          </p:nvPr>
        </p:nvSpPr>
        <p:spPr>
          <a:xfrm>
            <a:off x="575186" y="524177"/>
            <a:ext cx="11665975" cy="2047060"/>
          </a:xfrm>
        </p:spPr>
        <p:txBody>
          <a:bodyPr/>
          <a:lstStyle/>
          <a:p>
            <a:pPr>
              <a:lnSpc>
                <a:spcPct val="100000"/>
              </a:lnSpc>
            </a:pPr>
            <a:r>
              <a:rPr lang="pt-BR" sz="6000" dirty="0"/>
              <a:t>Patterns of ICI injury in the small bowel</a:t>
            </a:r>
            <a:endParaRPr lang="pt-PT" sz="6000" dirty="0"/>
          </a:p>
        </p:txBody>
      </p:sp>
      <p:pic>
        <p:nvPicPr>
          <p:cNvPr id="5" name="Imagem 4">
            <a:extLst>
              <a:ext uri="{FF2B5EF4-FFF2-40B4-BE49-F238E27FC236}">
                <a16:creationId xmlns:a16="http://schemas.microsoft.com/office/drawing/2014/main" id="{7AE72AF1-2380-3038-47A7-1264348A91E7}"/>
              </a:ext>
            </a:extLst>
          </p:cNvPr>
          <p:cNvPicPr>
            <a:picLocks noChangeAspect="1"/>
          </p:cNvPicPr>
          <p:nvPr/>
        </p:nvPicPr>
        <p:blipFill>
          <a:blip r:embed="rId2"/>
          <a:stretch>
            <a:fillRect/>
          </a:stretch>
        </p:blipFill>
        <p:spPr>
          <a:xfrm>
            <a:off x="2636862" y="2708085"/>
            <a:ext cx="13298756" cy="7268589"/>
          </a:xfrm>
          <a:prstGeom prst="rect">
            <a:avLst/>
          </a:prstGeom>
        </p:spPr>
      </p:pic>
    </p:spTree>
    <p:extLst>
      <p:ext uri="{BB962C8B-B14F-4D97-AF65-F5344CB8AC3E}">
        <p14:creationId xmlns:p14="http://schemas.microsoft.com/office/powerpoint/2010/main" val="60668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6F410-8DEE-364D-AC8D-1B41EB39E732}"/>
              </a:ext>
            </a:extLst>
          </p:cNvPr>
          <p:cNvSpPr>
            <a:spLocks noGrp="1"/>
          </p:cNvSpPr>
          <p:nvPr>
            <p:ph type="ctrTitle"/>
          </p:nvPr>
        </p:nvSpPr>
        <p:spPr>
          <a:xfrm>
            <a:off x="575186" y="642416"/>
            <a:ext cx="11665975" cy="1142063"/>
          </a:xfrm>
        </p:spPr>
        <p:txBody>
          <a:bodyPr/>
          <a:lstStyle/>
          <a:p>
            <a:pPr>
              <a:lnSpc>
                <a:spcPct val="100000"/>
              </a:lnSpc>
            </a:pPr>
            <a:r>
              <a:rPr lang="pt-BR" sz="6000" dirty="0"/>
              <a:t>Patterns of drug-induced injury</a:t>
            </a:r>
            <a:endParaRPr lang="pt-PT" sz="6000" dirty="0"/>
          </a:p>
        </p:txBody>
      </p:sp>
      <p:pic>
        <p:nvPicPr>
          <p:cNvPr id="4" name="Imagem 3">
            <a:extLst>
              <a:ext uri="{FF2B5EF4-FFF2-40B4-BE49-F238E27FC236}">
                <a16:creationId xmlns:a16="http://schemas.microsoft.com/office/drawing/2014/main" id="{A3D023D0-A516-615F-51DF-4925E5D74910}"/>
              </a:ext>
            </a:extLst>
          </p:cNvPr>
          <p:cNvPicPr>
            <a:picLocks noChangeAspect="1"/>
          </p:cNvPicPr>
          <p:nvPr/>
        </p:nvPicPr>
        <p:blipFill>
          <a:blip r:embed="rId2"/>
          <a:stretch>
            <a:fillRect/>
          </a:stretch>
        </p:blipFill>
        <p:spPr>
          <a:xfrm>
            <a:off x="3038826" y="2166415"/>
            <a:ext cx="13165387" cy="7478169"/>
          </a:xfrm>
          <a:prstGeom prst="rect">
            <a:avLst/>
          </a:prstGeom>
        </p:spPr>
      </p:pic>
    </p:spTree>
    <p:extLst>
      <p:ext uri="{BB962C8B-B14F-4D97-AF65-F5344CB8AC3E}">
        <p14:creationId xmlns:p14="http://schemas.microsoft.com/office/powerpoint/2010/main" val="786658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58C59-D3B9-36CE-A8F4-EF2F14EA0DDD}"/>
              </a:ext>
            </a:extLst>
          </p:cNvPr>
          <p:cNvSpPr>
            <a:spLocks noGrp="1"/>
          </p:cNvSpPr>
          <p:nvPr>
            <p:ph type="ctrTitle"/>
          </p:nvPr>
        </p:nvSpPr>
        <p:spPr>
          <a:xfrm>
            <a:off x="190500" y="524177"/>
            <a:ext cx="12677775" cy="1866598"/>
          </a:xfrm>
        </p:spPr>
        <p:txBody>
          <a:bodyPr/>
          <a:lstStyle/>
          <a:p>
            <a:pPr>
              <a:lnSpc>
                <a:spcPct val="100000"/>
              </a:lnSpc>
            </a:pPr>
            <a:r>
              <a:rPr lang="pt-PT" sz="6000" dirty="0"/>
              <a:t>ICI in </a:t>
            </a:r>
            <a:r>
              <a:rPr lang="pt-PT" sz="6000" dirty="0" err="1"/>
              <a:t>the</a:t>
            </a:r>
            <a:r>
              <a:rPr lang="pt-PT" sz="6000" dirty="0"/>
              <a:t> GIT: </a:t>
            </a:r>
            <a:r>
              <a:rPr lang="pt-PT" sz="6000" dirty="0" err="1"/>
              <a:t>Granulomatous</a:t>
            </a:r>
            <a:r>
              <a:rPr lang="pt-PT" sz="6000" dirty="0"/>
              <a:t> </a:t>
            </a:r>
            <a:r>
              <a:rPr lang="pt-PT" sz="6000" dirty="0" err="1"/>
              <a:t>reactions</a:t>
            </a:r>
            <a:endParaRPr lang="pt-PT" sz="6000" dirty="0"/>
          </a:p>
        </p:txBody>
      </p:sp>
      <p:pic>
        <p:nvPicPr>
          <p:cNvPr id="5" name="Imagem 4">
            <a:extLst>
              <a:ext uri="{FF2B5EF4-FFF2-40B4-BE49-F238E27FC236}">
                <a16:creationId xmlns:a16="http://schemas.microsoft.com/office/drawing/2014/main" id="{B4578F03-EA35-17DA-C493-AA4681A06ED1}"/>
              </a:ext>
            </a:extLst>
          </p:cNvPr>
          <p:cNvPicPr>
            <a:picLocks noChangeAspect="1"/>
          </p:cNvPicPr>
          <p:nvPr/>
        </p:nvPicPr>
        <p:blipFill rotWithShape="1">
          <a:blip r:embed="rId2"/>
          <a:srcRect t="15822"/>
          <a:stretch/>
        </p:blipFill>
        <p:spPr>
          <a:xfrm>
            <a:off x="1286684" y="1929463"/>
            <a:ext cx="15537336" cy="7833360"/>
          </a:xfrm>
          <a:prstGeom prst="rect">
            <a:avLst/>
          </a:prstGeom>
        </p:spPr>
      </p:pic>
    </p:spTree>
    <p:extLst>
      <p:ext uri="{BB962C8B-B14F-4D97-AF65-F5344CB8AC3E}">
        <p14:creationId xmlns:p14="http://schemas.microsoft.com/office/powerpoint/2010/main" val="4227782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08C2AEA-C87B-6C10-CA92-EABCE178D55C}"/>
              </a:ext>
            </a:extLst>
          </p:cNvPr>
          <p:cNvPicPr>
            <a:picLocks noChangeAspect="1"/>
          </p:cNvPicPr>
          <p:nvPr/>
        </p:nvPicPr>
        <p:blipFill rotWithShape="1">
          <a:blip r:embed="rId2"/>
          <a:srcRect r="1832"/>
          <a:stretch/>
        </p:blipFill>
        <p:spPr>
          <a:xfrm>
            <a:off x="1304925" y="2064675"/>
            <a:ext cx="14392275" cy="7608454"/>
          </a:xfrm>
          <a:prstGeom prst="rect">
            <a:avLst/>
          </a:prstGeom>
        </p:spPr>
      </p:pic>
      <p:sp>
        <p:nvSpPr>
          <p:cNvPr id="6" name="Título 1">
            <a:extLst>
              <a:ext uri="{FF2B5EF4-FFF2-40B4-BE49-F238E27FC236}">
                <a16:creationId xmlns:a16="http://schemas.microsoft.com/office/drawing/2014/main" id="{794C831F-0DB6-5765-DE24-D0FC607139FB}"/>
              </a:ext>
            </a:extLst>
          </p:cNvPr>
          <p:cNvSpPr>
            <a:spLocks noGrp="1"/>
          </p:cNvSpPr>
          <p:nvPr>
            <p:ph type="ctrTitle"/>
          </p:nvPr>
        </p:nvSpPr>
        <p:spPr>
          <a:xfrm>
            <a:off x="146049" y="407496"/>
            <a:ext cx="12969876" cy="1216025"/>
          </a:xfrm>
        </p:spPr>
        <p:txBody>
          <a:bodyPr/>
          <a:lstStyle/>
          <a:p>
            <a:pPr>
              <a:lnSpc>
                <a:spcPct val="100000"/>
              </a:lnSpc>
            </a:pPr>
            <a:r>
              <a:rPr lang="pt-PT" sz="6000" dirty="0"/>
              <a:t>ICI in </a:t>
            </a:r>
            <a:r>
              <a:rPr lang="pt-PT" sz="6000" dirty="0" err="1"/>
              <a:t>the</a:t>
            </a:r>
            <a:r>
              <a:rPr lang="pt-PT" sz="6000" dirty="0"/>
              <a:t> GIT: </a:t>
            </a:r>
            <a:r>
              <a:rPr lang="pt-PT" sz="6000" dirty="0" err="1"/>
              <a:t>Granulomatous</a:t>
            </a:r>
            <a:r>
              <a:rPr lang="pt-PT" sz="6000" dirty="0"/>
              <a:t> </a:t>
            </a:r>
            <a:r>
              <a:rPr lang="pt-PT" sz="6000" dirty="0" err="1"/>
              <a:t>reactions</a:t>
            </a:r>
            <a:endParaRPr lang="pt-PT" sz="6000" dirty="0"/>
          </a:p>
        </p:txBody>
      </p:sp>
    </p:spTree>
    <p:extLst>
      <p:ext uri="{BB962C8B-B14F-4D97-AF65-F5344CB8AC3E}">
        <p14:creationId xmlns:p14="http://schemas.microsoft.com/office/powerpoint/2010/main" val="713783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6" name="Imagem 5">
            <a:extLst>
              <a:ext uri="{FF2B5EF4-FFF2-40B4-BE49-F238E27FC236}">
                <a16:creationId xmlns:a16="http://schemas.microsoft.com/office/drawing/2014/main" id="{34661EA8-4101-8C15-EAC2-5797AA6A222F}"/>
              </a:ext>
            </a:extLst>
          </p:cNvPr>
          <p:cNvPicPr>
            <a:picLocks noChangeAspect="1"/>
          </p:cNvPicPr>
          <p:nvPr/>
        </p:nvPicPr>
        <p:blipFill>
          <a:blip r:embed="rId5"/>
          <a:stretch>
            <a:fillRect/>
          </a:stretch>
        </p:blipFill>
        <p:spPr>
          <a:xfrm>
            <a:off x="4442756" y="2695233"/>
            <a:ext cx="9402487" cy="4896533"/>
          </a:xfrm>
          <a:prstGeom prst="rect">
            <a:avLst/>
          </a:prstGeom>
        </p:spPr>
      </p:pic>
      <p:sp>
        <p:nvSpPr>
          <p:cNvPr id="7" name="Título 1">
            <a:extLst>
              <a:ext uri="{FF2B5EF4-FFF2-40B4-BE49-F238E27FC236}">
                <a16:creationId xmlns:a16="http://schemas.microsoft.com/office/drawing/2014/main" id="{86BDC521-7A69-0304-AE56-0D0FA643847B}"/>
              </a:ext>
            </a:extLst>
          </p:cNvPr>
          <p:cNvSpPr>
            <a:spLocks noGrp="1"/>
          </p:cNvSpPr>
          <p:nvPr>
            <p:ph type="ctrTitle"/>
          </p:nvPr>
        </p:nvSpPr>
        <p:spPr>
          <a:xfrm>
            <a:off x="400050" y="481727"/>
            <a:ext cx="11687175" cy="1216025"/>
          </a:xfrm>
        </p:spPr>
        <p:txBody>
          <a:bodyPr/>
          <a:lstStyle/>
          <a:p>
            <a:r>
              <a:rPr lang="pt-PT" sz="6600" dirty="0"/>
              <a:t>ICI </a:t>
            </a:r>
            <a:r>
              <a:rPr lang="pt-PT" sz="6600" dirty="0" err="1"/>
              <a:t>injury</a:t>
            </a:r>
            <a:r>
              <a:rPr lang="pt-PT" sz="6600" dirty="0"/>
              <a:t>: </a:t>
            </a:r>
            <a:r>
              <a:rPr lang="pt-PT" sz="6600" dirty="0" err="1"/>
              <a:t>other</a:t>
            </a:r>
            <a:r>
              <a:rPr lang="pt-PT" sz="6600" dirty="0"/>
              <a:t> sites </a:t>
            </a:r>
            <a:r>
              <a:rPr lang="pt-PT" sz="6600" dirty="0" err="1"/>
              <a:t>of</a:t>
            </a:r>
            <a:r>
              <a:rPr lang="pt-PT" sz="6600" dirty="0"/>
              <a:t> </a:t>
            </a:r>
            <a:r>
              <a:rPr lang="pt-PT" sz="6600" dirty="0" err="1"/>
              <a:t>the</a:t>
            </a:r>
            <a:r>
              <a:rPr lang="pt-PT" sz="6600" dirty="0"/>
              <a:t> GI</a:t>
            </a:r>
          </a:p>
        </p:txBody>
      </p:sp>
      <p:pic>
        <p:nvPicPr>
          <p:cNvPr id="2" name="Imagem 1">
            <a:extLst>
              <a:ext uri="{FF2B5EF4-FFF2-40B4-BE49-F238E27FC236}">
                <a16:creationId xmlns:a16="http://schemas.microsoft.com/office/drawing/2014/main" id="{700AC805-BBF2-62BA-C473-5151067A5BA4}"/>
              </a:ext>
            </a:extLst>
          </p:cNvPr>
          <p:cNvPicPr>
            <a:picLocks noChangeAspect="1"/>
          </p:cNvPicPr>
          <p:nvPr/>
        </p:nvPicPr>
        <p:blipFill>
          <a:blip r:embed="rId6"/>
          <a:stretch>
            <a:fillRect/>
          </a:stretch>
        </p:blipFill>
        <p:spPr>
          <a:xfrm>
            <a:off x="2249034" y="2277149"/>
            <a:ext cx="13568157" cy="7371676"/>
          </a:xfrm>
          <a:prstGeom prst="rect">
            <a:avLst/>
          </a:prstGeom>
        </p:spPr>
      </p:pic>
    </p:spTree>
    <p:extLst>
      <p:ext uri="{BB962C8B-B14F-4D97-AF65-F5344CB8AC3E}">
        <p14:creationId xmlns:p14="http://schemas.microsoft.com/office/powerpoint/2010/main" val="167595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C3E23B0-6633-D74C-53B2-67F6BE13E8E6}"/>
              </a:ext>
            </a:extLst>
          </p:cNvPr>
          <p:cNvPicPr>
            <a:picLocks noChangeAspect="1"/>
          </p:cNvPicPr>
          <p:nvPr/>
        </p:nvPicPr>
        <p:blipFill>
          <a:blip r:embed="rId2"/>
          <a:stretch>
            <a:fillRect/>
          </a:stretch>
        </p:blipFill>
        <p:spPr>
          <a:xfrm>
            <a:off x="2385069" y="1799758"/>
            <a:ext cx="13517861" cy="6687483"/>
          </a:xfrm>
          <a:prstGeom prst="rect">
            <a:avLst/>
          </a:prstGeom>
        </p:spPr>
      </p:pic>
      <p:sp>
        <p:nvSpPr>
          <p:cNvPr id="6" name="Título 1">
            <a:extLst>
              <a:ext uri="{FF2B5EF4-FFF2-40B4-BE49-F238E27FC236}">
                <a16:creationId xmlns:a16="http://schemas.microsoft.com/office/drawing/2014/main" id="{98DC4B64-9FBA-69BA-7E89-EA1197ED26C1}"/>
              </a:ext>
            </a:extLst>
          </p:cNvPr>
          <p:cNvSpPr>
            <a:spLocks noGrp="1"/>
          </p:cNvSpPr>
          <p:nvPr>
            <p:ph type="ctrTitle"/>
          </p:nvPr>
        </p:nvSpPr>
        <p:spPr>
          <a:xfrm>
            <a:off x="123825" y="523875"/>
            <a:ext cx="12706350" cy="1216025"/>
          </a:xfrm>
        </p:spPr>
        <p:txBody>
          <a:bodyPr/>
          <a:lstStyle/>
          <a:p>
            <a:pPr>
              <a:lnSpc>
                <a:spcPct val="100000"/>
              </a:lnSpc>
            </a:pPr>
            <a:r>
              <a:rPr lang="pt-PT" sz="6000" dirty="0"/>
              <a:t>ICI in </a:t>
            </a:r>
            <a:r>
              <a:rPr lang="pt-PT" sz="6000" dirty="0" err="1"/>
              <a:t>the</a:t>
            </a:r>
            <a:r>
              <a:rPr lang="pt-PT" sz="6000" dirty="0"/>
              <a:t> GIT: </a:t>
            </a:r>
            <a:r>
              <a:rPr lang="pt-PT" sz="6000" dirty="0" err="1"/>
              <a:t>Granulomatous</a:t>
            </a:r>
            <a:r>
              <a:rPr lang="pt-PT" sz="6000" dirty="0"/>
              <a:t> </a:t>
            </a:r>
            <a:r>
              <a:rPr lang="pt-PT" sz="6000" dirty="0" err="1"/>
              <a:t>reactions</a:t>
            </a:r>
            <a:endParaRPr lang="pt-PT" sz="6000" dirty="0"/>
          </a:p>
        </p:txBody>
      </p:sp>
    </p:spTree>
    <p:extLst>
      <p:ext uri="{BB962C8B-B14F-4D97-AF65-F5344CB8AC3E}">
        <p14:creationId xmlns:p14="http://schemas.microsoft.com/office/powerpoint/2010/main" val="684802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6" name="Imagem 5">
            <a:extLst>
              <a:ext uri="{FF2B5EF4-FFF2-40B4-BE49-F238E27FC236}">
                <a16:creationId xmlns:a16="http://schemas.microsoft.com/office/drawing/2014/main" id="{2F446A27-9B3B-6FD5-F2BF-F77ECD3DE9AC}"/>
              </a:ext>
            </a:extLst>
          </p:cNvPr>
          <p:cNvPicPr>
            <a:picLocks noChangeAspect="1"/>
          </p:cNvPicPr>
          <p:nvPr/>
        </p:nvPicPr>
        <p:blipFill>
          <a:blip r:embed="rId5"/>
          <a:stretch>
            <a:fillRect/>
          </a:stretch>
        </p:blipFill>
        <p:spPr>
          <a:xfrm>
            <a:off x="3054588" y="2670448"/>
            <a:ext cx="12574755" cy="7506748"/>
          </a:xfrm>
          <a:prstGeom prst="rect">
            <a:avLst/>
          </a:prstGeom>
        </p:spPr>
      </p:pic>
      <p:sp>
        <p:nvSpPr>
          <p:cNvPr id="9" name="Título 1">
            <a:extLst>
              <a:ext uri="{FF2B5EF4-FFF2-40B4-BE49-F238E27FC236}">
                <a16:creationId xmlns:a16="http://schemas.microsoft.com/office/drawing/2014/main" id="{8A0B956B-F763-EFBE-B6DB-6DB65DE635F9}"/>
              </a:ext>
            </a:extLst>
          </p:cNvPr>
          <p:cNvSpPr>
            <a:spLocks noGrp="1"/>
          </p:cNvSpPr>
          <p:nvPr>
            <p:ph type="ctrTitle"/>
          </p:nvPr>
        </p:nvSpPr>
        <p:spPr>
          <a:xfrm>
            <a:off x="-1" y="523786"/>
            <a:ext cx="12677775" cy="1216025"/>
          </a:xfrm>
        </p:spPr>
        <p:txBody>
          <a:bodyPr/>
          <a:lstStyle/>
          <a:p>
            <a:pPr>
              <a:lnSpc>
                <a:spcPct val="100000"/>
              </a:lnSpc>
            </a:pPr>
            <a:r>
              <a:rPr lang="pt-PT" sz="6000" dirty="0"/>
              <a:t>ICI in </a:t>
            </a:r>
            <a:r>
              <a:rPr lang="pt-PT" sz="6000" dirty="0" err="1"/>
              <a:t>the</a:t>
            </a:r>
            <a:r>
              <a:rPr lang="pt-PT" sz="6000" dirty="0"/>
              <a:t> GIT: </a:t>
            </a:r>
            <a:r>
              <a:rPr lang="pt-PT" sz="6000" dirty="0" err="1"/>
              <a:t>Granulomatous</a:t>
            </a:r>
            <a:r>
              <a:rPr lang="pt-PT" sz="6000" dirty="0"/>
              <a:t> </a:t>
            </a:r>
            <a:r>
              <a:rPr lang="pt-PT" sz="6000" dirty="0" err="1"/>
              <a:t>reactions</a:t>
            </a:r>
            <a:endParaRPr lang="pt-PT" sz="6000" dirty="0"/>
          </a:p>
        </p:txBody>
      </p:sp>
    </p:spTree>
    <p:extLst>
      <p:ext uri="{BB962C8B-B14F-4D97-AF65-F5344CB8AC3E}">
        <p14:creationId xmlns:p14="http://schemas.microsoft.com/office/powerpoint/2010/main" val="3945006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302614" cy="1216131"/>
          </a:xfrm>
        </p:spPr>
        <p:txBody>
          <a:bodyPr/>
          <a:lstStyle/>
          <a:p>
            <a:r>
              <a:rPr lang="pt-BR" sz="6000" dirty="0"/>
              <a:t>Patterns of ICI injury in the GIT: </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7" name="Imagem 6">
            <a:extLst>
              <a:ext uri="{FF2B5EF4-FFF2-40B4-BE49-F238E27FC236}">
                <a16:creationId xmlns:a16="http://schemas.microsoft.com/office/drawing/2014/main" id="{F753C46C-71F5-29BF-134B-E5F8356652DA}"/>
              </a:ext>
            </a:extLst>
          </p:cNvPr>
          <p:cNvPicPr>
            <a:picLocks noChangeAspect="1"/>
          </p:cNvPicPr>
          <p:nvPr/>
        </p:nvPicPr>
        <p:blipFill>
          <a:blip r:embed="rId5"/>
          <a:stretch>
            <a:fillRect/>
          </a:stretch>
        </p:blipFill>
        <p:spPr>
          <a:xfrm>
            <a:off x="143923" y="2063998"/>
            <a:ext cx="8751136" cy="4214139"/>
          </a:xfrm>
          <a:prstGeom prst="rect">
            <a:avLst/>
          </a:prstGeom>
        </p:spPr>
      </p:pic>
      <p:pic>
        <p:nvPicPr>
          <p:cNvPr id="9" name="Imagem 8">
            <a:extLst>
              <a:ext uri="{FF2B5EF4-FFF2-40B4-BE49-F238E27FC236}">
                <a16:creationId xmlns:a16="http://schemas.microsoft.com/office/drawing/2014/main" id="{59CB37B8-646E-F30D-228F-A989DAC52B5D}"/>
              </a:ext>
            </a:extLst>
          </p:cNvPr>
          <p:cNvPicPr>
            <a:picLocks noChangeAspect="1"/>
          </p:cNvPicPr>
          <p:nvPr/>
        </p:nvPicPr>
        <p:blipFill>
          <a:blip r:embed="rId6"/>
          <a:stretch>
            <a:fillRect/>
          </a:stretch>
        </p:blipFill>
        <p:spPr>
          <a:xfrm>
            <a:off x="9392943" y="2063998"/>
            <a:ext cx="4424737" cy="5049826"/>
          </a:xfrm>
          <a:prstGeom prst="rect">
            <a:avLst/>
          </a:prstGeom>
        </p:spPr>
      </p:pic>
      <p:sp>
        <p:nvSpPr>
          <p:cNvPr id="11" name="CaixaDeTexto 10">
            <a:extLst>
              <a:ext uri="{FF2B5EF4-FFF2-40B4-BE49-F238E27FC236}">
                <a16:creationId xmlns:a16="http://schemas.microsoft.com/office/drawing/2014/main" id="{556E7A83-EF63-D4D0-169F-0B8E27B9C837}"/>
              </a:ext>
            </a:extLst>
          </p:cNvPr>
          <p:cNvSpPr txBox="1"/>
          <p:nvPr/>
        </p:nvSpPr>
        <p:spPr>
          <a:xfrm>
            <a:off x="9196395" y="7099617"/>
            <a:ext cx="7865478" cy="2677656"/>
          </a:xfrm>
          <a:prstGeom prst="rect">
            <a:avLst/>
          </a:prstGeom>
          <a:noFill/>
        </p:spPr>
        <p:txBody>
          <a:bodyPr wrap="square">
            <a:spAutoFit/>
          </a:bodyPr>
          <a:lstStyle/>
          <a:p>
            <a:pPr algn="l"/>
            <a:r>
              <a:rPr lang="en-US" sz="2800" dirty="0">
                <a:latin typeface="AdvPSPH-R"/>
              </a:rPr>
              <a:t>G</a:t>
            </a:r>
            <a:r>
              <a:rPr lang="en-US" sz="2800" b="0" i="0" u="none" strike="noStrike" baseline="0" dirty="0">
                <a:latin typeface="AdvPSPH-R"/>
              </a:rPr>
              <a:t>astritis. </a:t>
            </a:r>
            <a:r>
              <a:rPr lang="en-US" sz="2800" b="0" i="0" u="none" strike="noStrike" baseline="0" dirty="0">
                <a:latin typeface="AdvPSPH-SB"/>
              </a:rPr>
              <a:t>A</a:t>
            </a:r>
            <a:r>
              <a:rPr lang="en-US" sz="2800" b="0" i="0" u="none" strike="noStrike" baseline="0" dirty="0">
                <a:latin typeface="AdvTTec369687+20"/>
              </a:rPr>
              <a:t>–</a:t>
            </a:r>
            <a:r>
              <a:rPr lang="en-US" sz="2800" b="0" i="0" u="none" strike="noStrike" baseline="0" dirty="0">
                <a:latin typeface="AdvPSPH-SB"/>
              </a:rPr>
              <a:t>D</a:t>
            </a:r>
            <a:r>
              <a:rPr lang="en-US" sz="2800" b="0" i="0" u="none" strike="noStrike" baseline="0" dirty="0">
                <a:latin typeface="AdvPSPH-R"/>
              </a:rPr>
              <a:t>, Gastric </a:t>
            </a:r>
            <a:r>
              <a:rPr lang="en-US" sz="2800" b="0" i="0" u="none" strike="noStrike" baseline="0" dirty="0" err="1">
                <a:latin typeface="AdvPSPH-R"/>
              </a:rPr>
              <a:t>periglandular</a:t>
            </a:r>
            <a:r>
              <a:rPr lang="en-US" sz="2800" b="0" i="0" u="none" strike="noStrike" baseline="0" dirty="0">
                <a:latin typeface="AdvPSPH-R"/>
              </a:rPr>
              <a:t> inflammation (arrows), </a:t>
            </a:r>
            <a:r>
              <a:rPr lang="en-US" sz="2800" b="0" i="0" u="none" strike="noStrike" baseline="0" dirty="0" err="1">
                <a:latin typeface="AdvPSPH-R"/>
              </a:rPr>
              <a:t>localised</a:t>
            </a:r>
            <a:r>
              <a:rPr lang="en-US" sz="2800" b="0" i="0" u="none" strike="noStrike" baseline="0" dirty="0">
                <a:latin typeface="AdvPSPH-R"/>
              </a:rPr>
              <a:t> to the gastric pit</a:t>
            </a:r>
            <a:r>
              <a:rPr lang="en-US" sz="2800" b="0" i="0" u="none" strike="noStrike" baseline="0" dirty="0">
                <a:latin typeface="AdvTTec369687+20"/>
              </a:rPr>
              <a:t>–</a:t>
            </a:r>
            <a:r>
              <a:rPr lang="en-US" sz="2800" b="0" i="0" u="none" strike="noStrike" baseline="0" dirty="0">
                <a:latin typeface="AdvPSPH-R"/>
              </a:rPr>
              <a:t>isthmus</a:t>
            </a:r>
            <a:r>
              <a:rPr lang="en-US" sz="2800" b="0" i="0" u="none" strike="noStrike" baseline="0" dirty="0">
                <a:latin typeface="AdvTTec369687+20"/>
              </a:rPr>
              <a:t>–</a:t>
            </a:r>
            <a:r>
              <a:rPr lang="en-US" sz="2800" b="0" i="0" u="none" strike="noStrike" baseline="0" dirty="0">
                <a:latin typeface="AdvPSPH-R"/>
              </a:rPr>
              <a:t>neck region; mild diffuse lymphoplasmacytic infiltrate is also present in the lamina propria. </a:t>
            </a:r>
            <a:r>
              <a:rPr lang="en-US" sz="2800" b="0" i="0" u="none" strike="noStrike" baseline="0" dirty="0">
                <a:latin typeface="AdvPSPH-SB"/>
              </a:rPr>
              <a:t>E</a:t>
            </a:r>
            <a:r>
              <a:rPr lang="en-US" sz="2800" b="0" i="0" u="none" strike="noStrike" baseline="0" dirty="0">
                <a:latin typeface="AdvPSPH-R"/>
              </a:rPr>
              <a:t>,</a:t>
            </a:r>
            <a:r>
              <a:rPr lang="en-US" sz="2800" b="0" i="0" u="none" strike="noStrike" baseline="0" dirty="0">
                <a:latin typeface="AdvPSPH-SB"/>
              </a:rPr>
              <a:t>F</a:t>
            </a:r>
            <a:r>
              <a:rPr lang="en-US" sz="2800" b="0" i="0" u="none" strike="noStrike" baseline="0" dirty="0">
                <a:latin typeface="AdvPSPH-R"/>
              </a:rPr>
              <a:t>, Gastric non-</a:t>
            </a:r>
            <a:r>
              <a:rPr lang="en-US" sz="2800" b="0" i="0" u="none" strike="noStrike" baseline="0" dirty="0" err="1">
                <a:latin typeface="AdvPSPH-R"/>
              </a:rPr>
              <a:t>necrotising</a:t>
            </a:r>
            <a:r>
              <a:rPr lang="en-US" sz="2800" b="0" i="0" u="none" strike="noStrike" baseline="0" dirty="0">
                <a:latin typeface="AdvPSPH-R"/>
              </a:rPr>
              <a:t> granulomas (arrowhead). Note the absence of ruptured crypts.</a:t>
            </a:r>
            <a:endParaRPr lang="pt-PT" sz="2800" dirty="0"/>
          </a:p>
        </p:txBody>
      </p:sp>
    </p:spTree>
    <p:extLst>
      <p:ext uri="{BB962C8B-B14F-4D97-AF65-F5344CB8AC3E}">
        <p14:creationId xmlns:p14="http://schemas.microsoft.com/office/powerpoint/2010/main" val="1230834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302614" cy="1216131"/>
          </a:xfrm>
        </p:spPr>
        <p:txBody>
          <a:bodyPr/>
          <a:lstStyle/>
          <a:p>
            <a:r>
              <a:rPr lang="pt-BR" sz="6000" dirty="0"/>
              <a:t>Patterns of ICI injury in the GIT: </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7" name="Imagem 6">
            <a:extLst>
              <a:ext uri="{FF2B5EF4-FFF2-40B4-BE49-F238E27FC236}">
                <a16:creationId xmlns:a16="http://schemas.microsoft.com/office/drawing/2014/main" id="{F753C46C-71F5-29BF-134B-E5F8356652DA}"/>
              </a:ext>
            </a:extLst>
          </p:cNvPr>
          <p:cNvPicPr>
            <a:picLocks noChangeAspect="1"/>
          </p:cNvPicPr>
          <p:nvPr/>
        </p:nvPicPr>
        <p:blipFill>
          <a:blip r:embed="rId5"/>
          <a:stretch>
            <a:fillRect/>
          </a:stretch>
        </p:blipFill>
        <p:spPr>
          <a:xfrm>
            <a:off x="377843" y="2063998"/>
            <a:ext cx="8751136" cy="4214139"/>
          </a:xfrm>
          <a:prstGeom prst="rect">
            <a:avLst/>
          </a:prstGeom>
        </p:spPr>
      </p:pic>
      <p:pic>
        <p:nvPicPr>
          <p:cNvPr id="6" name="Imagem 5">
            <a:extLst>
              <a:ext uri="{FF2B5EF4-FFF2-40B4-BE49-F238E27FC236}">
                <a16:creationId xmlns:a16="http://schemas.microsoft.com/office/drawing/2014/main" id="{C3B9ADC1-7E53-FF6D-8B58-F6AF81DBD3D1}"/>
              </a:ext>
            </a:extLst>
          </p:cNvPr>
          <p:cNvPicPr>
            <a:picLocks noChangeAspect="1"/>
          </p:cNvPicPr>
          <p:nvPr/>
        </p:nvPicPr>
        <p:blipFill>
          <a:blip r:embed="rId6"/>
          <a:stretch>
            <a:fillRect/>
          </a:stretch>
        </p:blipFill>
        <p:spPr>
          <a:xfrm>
            <a:off x="484197" y="6455492"/>
            <a:ext cx="4424737" cy="3348217"/>
          </a:xfrm>
          <a:prstGeom prst="rect">
            <a:avLst/>
          </a:prstGeom>
        </p:spPr>
      </p:pic>
      <p:sp>
        <p:nvSpPr>
          <p:cNvPr id="10" name="CaixaDeTexto 9">
            <a:extLst>
              <a:ext uri="{FF2B5EF4-FFF2-40B4-BE49-F238E27FC236}">
                <a16:creationId xmlns:a16="http://schemas.microsoft.com/office/drawing/2014/main" id="{78899E05-5828-845C-9F35-4BA967A5A7FE}"/>
              </a:ext>
            </a:extLst>
          </p:cNvPr>
          <p:cNvSpPr txBox="1"/>
          <p:nvPr/>
        </p:nvSpPr>
        <p:spPr>
          <a:xfrm>
            <a:off x="4959146" y="6601827"/>
            <a:ext cx="4249882" cy="2862322"/>
          </a:xfrm>
          <a:prstGeom prst="rect">
            <a:avLst/>
          </a:prstGeom>
          <a:noFill/>
        </p:spPr>
        <p:txBody>
          <a:bodyPr wrap="square">
            <a:spAutoFit/>
          </a:bodyPr>
          <a:lstStyle/>
          <a:p>
            <a:pPr algn="l"/>
            <a:r>
              <a:rPr lang="en-US" dirty="0">
                <a:latin typeface="AdvPSPH-SB"/>
              </a:rPr>
              <a:t>Duodenitis</a:t>
            </a:r>
            <a:r>
              <a:rPr lang="en-US" sz="1800" b="0" i="0" u="none" strike="noStrike" baseline="0" dirty="0">
                <a:latin typeface="AdvPSPH-R"/>
              </a:rPr>
              <a:t>. </a:t>
            </a:r>
            <a:r>
              <a:rPr lang="en-US" sz="1800" b="0" i="0" u="none" strike="noStrike" baseline="0" dirty="0">
                <a:latin typeface="AdvPSPH-SB"/>
              </a:rPr>
              <a:t>A</a:t>
            </a:r>
            <a:r>
              <a:rPr lang="en-US" sz="1800" b="0" i="0" u="none" strike="noStrike" baseline="0" dirty="0">
                <a:latin typeface="AdvPSPH-R"/>
              </a:rPr>
              <a:t>, Duodenal mucosa with an intact villus/crypt ratio and intraepithelial lymphocytosis; </a:t>
            </a:r>
            <a:r>
              <a:rPr lang="en-US" sz="1800" b="0" i="0" u="none" strike="noStrike" baseline="0" dirty="0">
                <a:latin typeface="AdvPSPH-SB"/>
              </a:rPr>
              <a:t>B</a:t>
            </a:r>
            <a:r>
              <a:rPr lang="en-US" sz="1800" b="0" i="0" u="none" strike="noStrike" baseline="0" dirty="0">
                <a:latin typeface="AdvPSPH-R"/>
              </a:rPr>
              <a:t>, </a:t>
            </a:r>
            <a:r>
              <a:rPr lang="en-US" dirty="0">
                <a:latin typeface="AdvPSPH-R"/>
              </a:rPr>
              <a:t>V</a:t>
            </a:r>
            <a:r>
              <a:rPr lang="en-US" sz="1800" b="0" i="0" u="none" strike="noStrike" baseline="0" dirty="0">
                <a:latin typeface="AdvPSPH-R"/>
              </a:rPr>
              <a:t>illous blunting, diffuse epithelial injury, and increase in the numbers of mucosal lymphocytes and plasma cells. Notably, there was no increase in the number of intraepithelial lymphocytes. </a:t>
            </a:r>
            <a:r>
              <a:rPr lang="en-US" sz="1800" b="0" i="0" u="none" strike="noStrike" baseline="0" dirty="0">
                <a:latin typeface="AdvPSPH-SB"/>
              </a:rPr>
              <a:t>C</a:t>
            </a:r>
            <a:r>
              <a:rPr lang="en-US" sz="1800" b="0" i="0" u="none" strike="noStrike" baseline="0" dirty="0">
                <a:latin typeface="AdvPSPH-R"/>
              </a:rPr>
              <a:t>, </a:t>
            </a:r>
            <a:r>
              <a:rPr lang="en-US" dirty="0">
                <a:latin typeface="AdvPSPH-R"/>
              </a:rPr>
              <a:t>V</a:t>
            </a:r>
            <a:r>
              <a:rPr lang="en-US" sz="1800" b="0" i="0" u="none" strike="noStrike" baseline="0" dirty="0">
                <a:latin typeface="AdvPSPH-R"/>
              </a:rPr>
              <a:t>illous blunting and expansion of the mucosa by lymphoid infiltrate. </a:t>
            </a:r>
            <a:r>
              <a:rPr lang="en-US" sz="1800" b="0" i="0" u="none" strike="noStrike" baseline="0" dirty="0">
                <a:latin typeface="AdvPSPH-SB"/>
              </a:rPr>
              <a:t>D</a:t>
            </a:r>
            <a:r>
              <a:rPr lang="en-US" sz="1800" b="0" i="0" u="none" strike="noStrike" baseline="0" dirty="0">
                <a:latin typeface="AdvPSPH-R"/>
              </a:rPr>
              <a:t>, </a:t>
            </a:r>
            <a:r>
              <a:rPr lang="en-US" dirty="0">
                <a:latin typeface="AdvPSPH-R"/>
              </a:rPr>
              <a:t>A</a:t>
            </a:r>
            <a:r>
              <a:rPr lang="en-US" sz="1800" b="0" i="0" u="none" strike="noStrike" baseline="0" dirty="0">
                <a:latin typeface="AdvPSPH-R"/>
              </a:rPr>
              <a:t>poptotic </a:t>
            </a:r>
            <a:r>
              <a:rPr lang="pt-PT" sz="1800" b="0" i="0" u="none" strike="noStrike" baseline="0" dirty="0" err="1">
                <a:latin typeface="AdvPSPH-R"/>
              </a:rPr>
              <a:t>activity</a:t>
            </a:r>
            <a:r>
              <a:rPr lang="pt-PT" sz="1800" b="0" i="0" u="none" strike="noStrike" baseline="0" dirty="0">
                <a:latin typeface="AdvPSPH-R"/>
              </a:rPr>
              <a:t> (</a:t>
            </a:r>
            <a:r>
              <a:rPr lang="pt-PT" sz="1800" b="0" i="0" u="none" strike="noStrike" baseline="0" dirty="0" err="1">
                <a:latin typeface="AdvPSPH-R"/>
              </a:rPr>
              <a:t>arrowhead</a:t>
            </a:r>
            <a:r>
              <a:rPr lang="pt-PT" sz="1800" b="0" i="0" u="none" strike="noStrike" baseline="0" dirty="0">
                <a:latin typeface="AdvPSPH-R"/>
              </a:rPr>
              <a:t>).</a:t>
            </a:r>
            <a:endParaRPr lang="pt-PT" dirty="0"/>
          </a:p>
        </p:txBody>
      </p:sp>
      <p:pic>
        <p:nvPicPr>
          <p:cNvPr id="13" name="Imagem 12">
            <a:extLst>
              <a:ext uri="{FF2B5EF4-FFF2-40B4-BE49-F238E27FC236}">
                <a16:creationId xmlns:a16="http://schemas.microsoft.com/office/drawing/2014/main" id="{4AEC9E63-37BE-7C32-1CBB-2F1A8A982AD9}"/>
              </a:ext>
            </a:extLst>
          </p:cNvPr>
          <p:cNvPicPr>
            <a:picLocks noChangeAspect="1"/>
          </p:cNvPicPr>
          <p:nvPr/>
        </p:nvPicPr>
        <p:blipFill>
          <a:blip r:embed="rId7"/>
          <a:stretch>
            <a:fillRect/>
          </a:stretch>
        </p:blipFill>
        <p:spPr>
          <a:xfrm>
            <a:off x="10101907" y="2874854"/>
            <a:ext cx="6496957" cy="4810796"/>
          </a:xfrm>
          <a:prstGeom prst="rect">
            <a:avLst/>
          </a:prstGeom>
        </p:spPr>
      </p:pic>
      <p:sp>
        <p:nvSpPr>
          <p:cNvPr id="15" name="CaixaDeTexto 14">
            <a:extLst>
              <a:ext uri="{FF2B5EF4-FFF2-40B4-BE49-F238E27FC236}">
                <a16:creationId xmlns:a16="http://schemas.microsoft.com/office/drawing/2014/main" id="{F10F00EA-1B4C-2E14-0AA2-D92078FB244F}"/>
              </a:ext>
            </a:extLst>
          </p:cNvPr>
          <p:cNvSpPr txBox="1"/>
          <p:nvPr/>
        </p:nvSpPr>
        <p:spPr>
          <a:xfrm>
            <a:off x="10049514" y="7788165"/>
            <a:ext cx="6654235" cy="954107"/>
          </a:xfrm>
          <a:prstGeom prst="rect">
            <a:avLst/>
          </a:prstGeom>
          <a:noFill/>
        </p:spPr>
        <p:txBody>
          <a:bodyPr wrap="square">
            <a:spAutoFit/>
          </a:bodyPr>
          <a:lstStyle/>
          <a:p>
            <a:pPr algn="l"/>
            <a:r>
              <a:rPr lang="en-US" dirty="0">
                <a:latin typeface="AdvPSPH-R"/>
              </a:rPr>
              <a:t>C</a:t>
            </a:r>
            <a:r>
              <a:rPr lang="en-US" b="0" i="0" u="none" strike="noStrike" baseline="0" dirty="0">
                <a:latin typeface="AdvPSPH-R"/>
              </a:rPr>
              <a:t>olitis. </a:t>
            </a:r>
            <a:r>
              <a:rPr lang="en-US" b="0" i="0" u="none" strike="noStrike" baseline="0" dirty="0">
                <a:latin typeface="AdvPSPH-SB"/>
              </a:rPr>
              <a:t>A</a:t>
            </a:r>
            <a:r>
              <a:rPr lang="en-US" b="0" i="0" u="none" strike="noStrike" baseline="0" dirty="0">
                <a:latin typeface="AdvPSPH-R"/>
              </a:rPr>
              <a:t>, Acute self-limiting colitis pattern. The inset highlights</a:t>
            </a:r>
          </a:p>
          <a:p>
            <a:pPr algn="l"/>
            <a:r>
              <a:rPr lang="pt-PT" b="0" i="0" u="none" strike="noStrike" baseline="0" dirty="0" err="1">
                <a:latin typeface="AdvPSPH-R"/>
              </a:rPr>
              <a:t>neutrophilic</a:t>
            </a:r>
            <a:r>
              <a:rPr lang="pt-PT" b="0" i="0" u="none" strike="noStrike" baseline="0" dirty="0">
                <a:latin typeface="AdvPSPH-R"/>
              </a:rPr>
              <a:t> </a:t>
            </a:r>
            <a:r>
              <a:rPr lang="pt-PT" b="0" i="0" u="none" strike="noStrike" baseline="0" dirty="0" err="1">
                <a:latin typeface="AdvPSPH-R"/>
              </a:rPr>
              <a:t>cryptitis</a:t>
            </a:r>
            <a:r>
              <a:rPr lang="pt-PT" b="0" i="0" u="none" strike="noStrike" baseline="0" dirty="0">
                <a:latin typeface="AdvPSPH-R"/>
              </a:rPr>
              <a:t>. </a:t>
            </a:r>
            <a:r>
              <a:rPr lang="pt-PT" b="0" i="0" u="none" strike="noStrike" baseline="0" dirty="0">
                <a:latin typeface="AdvPSPH-SB"/>
              </a:rPr>
              <a:t>B</a:t>
            </a:r>
            <a:r>
              <a:rPr lang="pt-PT" b="0" i="0" u="none" strike="noStrike" baseline="0" dirty="0">
                <a:latin typeface="AdvPSPH-R"/>
              </a:rPr>
              <a:t>, </a:t>
            </a:r>
            <a:r>
              <a:rPr lang="pt-PT" b="0" i="0" u="none" strike="noStrike" baseline="0" dirty="0" err="1">
                <a:latin typeface="AdvPSPH-R"/>
              </a:rPr>
              <a:t>Lymphocytic</a:t>
            </a:r>
            <a:r>
              <a:rPr lang="pt-PT" b="0" i="0" u="none" strike="noStrike" baseline="0" dirty="0">
                <a:latin typeface="AdvPSPH-R"/>
              </a:rPr>
              <a:t> </a:t>
            </a:r>
            <a:r>
              <a:rPr lang="pt-PT" b="0" i="0" u="none" strike="noStrike" baseline="0" dirty="0" err="1">
                <a:latin typeface="AdvPSPH-R"/>
              </a:rPr>
              <a:t>colitis</a:t>
            </a:r>
            <a:r>
              <a:rPr lang="pt-PT" b="0" i="0" u="none" strike="noStrike" baseline="0" dirty="0">
                <a:latin typeface="AdvPSPH-R"/>
              </a:rPr>
              <a:t> </a:t>
            </a:r>
            <a:r>
              <a:rPr lang="pt-PT" b="0" i="0" u="none" strike="noStrike" baseline="0" dirty="0" err="1">
                <a:latin typeface="AdvPSPH-R"/>
              </a:rPr>
              <a:t>pattern</a:t>
            </a:r>
            <a:r>
              <a:rPr lang="pt-PT" b="0" i="0" u="none" strike="noStrike" baseline="0" dirty="0">
                <a:latin typeface="AdvPSPH-R"/>
              </a:rPr>
              <a:t>. </a:t>
            </a:r>
            <a:r>
              <a:rPr lang="pt-PT" b="0" i="0" u="none" strike="noStrike" baseline="0" dirty="0">
                <a:latin typeface="AdvPSPH-SB"/>
              </a:rPr>
              <a:t>C</a:t>
            </a:r>
            <a:r>
              <a:rPr lang="pt-PT" b="0" i="0" u="none" strike="noStrike" baseline="0" dirty="0">
                <a:latin typeface="AdvPSPH-R"/>
              </a:rPr>
              <a:t>, </a:t>
            </a:r>
            <a:r>
              <a:rPr lang="pt-PT" b="0" i="0" u="none" strike="noStrike" baseline="0" dirty="0" err="1">
                <a:latin typeface="AdvPSPH-R"/>
              </a:rPr>
              <a:t>Collagenous</a:t>
            </a:r>
            <a:r>
              <a:rPr lang="pt-PT" b="0" i="0" u="none" strike="noStrike" baseline="0" dirty="0">
                <a:latin typeface="AdvPSPH-R"/>
              </a:rPr>
              <a:t> </a:t>
            </a:r>
            <a:r>
              <a:rPr lang="pt-PT" b="0" i="0" u="none" strike="noStrike" baseline="0" dirty="0" err="1">
                <a:latin typeface="AdvPSPH-R"/>
              </a:rPr>
              <a:t>colitis</a:t>
            </a:r>
            <a:r>
              <a:rPr lang="pt-PT" b="0" i="0" u="none" strike="noStrike" baseline="0" dirty="0">
                <a:latin typeface="AdvPSPH-R"/>
              </a:rPr>
              <a:t> </a:t>
            </a:r>
            <a:r>
              <a:rPr lang="pt-PT" b="0" i="0" u="none" strike="noStrike" baseline="0" dirty="0" err="1">
                <a:latin typeface="AdvPSPH-R"/>
              </a:rPr>
              <a:t>pattern</a:t>
            </a:r>
            <a:r>
              <a:rPr lang="pt-PT" b="0" i="0" u="none" strike="noStrike" baseline="0" dirty="0">
                <a:latin typeface="AdvPSPH-R"/>
              </a:rPr>
              <a:t>. </a:t>
            </a:r>
            <a:r>
              <a:rPr lang="pt-PT" b="0" i="0" u="none" strike="noStrike" baseline="0" dirty="0">
                <a:latin typeface="AdvPSPH-SB"/>
              </a:rPr>
              <a:t>D</a:t>
            </a:r>
            <a:r>
              <a:rPr lang="pt-PT" b="0" i="0" u="none" strike="noStrike" baseline="0" dirty="0">
                <a:latin typeface="AdvPSPH-R"/>
              </a:rPr>
              <a:t>, </a:t>
            </a:r>
            <a:r>
              <a:rPr lang="pt-PT" b="0" i="0" u="none" strike="noStrike" baseline="0" dirty="0" err="1">
                <a:latin typeface="AdvPSPH-R"/>
              </a:rPr>
              <a:t>Apoptosis-only</a:t>
            </a:r>
            <a:r>
              <a:rPr lang="pt-PT" b="0" i="0" u="none" strike="noStrike" baseline="0" dirty="0">
                <a:latin typeface="AdvPSPH-R"/>
              </a:rPr>
              <a:t> </a:t>
            </a:r>
            <a:r>
              <a:rPr lang="pt-PT" b="0" i="0" u="none" strike="noStrike" baseline="0" dirty="0" err="1">
                <a:latin typeface="AdvPSPH-R"/>
              </a:rPr>
              <a:t>pattern</a:t>
            </a:r>
            <a:r>
              <a:rPr lang="pt-PT" b="0" i="0" u="none" strike="noStrike" baseline="0" dirty="0">
                <a:latin typeface="AdvPSPH-R"/>
              </a:rPr>
              <a:t>. </a:t>
            </a:r>
          </a:p>
        </p:txBody>
      </p:sp>
    </p:spTree>
    <p:extLst>
      <p:ext uri="{BB962C8B-B14F-4D97-AF65-F5344CB8AC3E}">
        <p14:creationId xmlns:p14="http://schemas.microsoft.com/office/powerpoint/2010/main" val="1331485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302614" cy="1216131"/>
          </a:xfrm>
        </p:spPr>
        <p:txBody>
          <a:bodyPr/>
          <a:lstStyle/>
          <a:p>
            <a:r>
              <a:rPr lang="pt-BR" sz="6000" dirty="0"/>
              <a:t>ICI injury: differential diagnosis</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6" name="Imagem 5">
            <a:extLst>
              <a:ext uri="{FF2B5EF4-FFF2-40B4-BE49-F238E27FC236}">
                <a16:creationId xmlns:a16="http://schemas.microsoft.com/office/drawing/2014/main" id="{4031BAAC-2D07-64A4-39FD-980C30A4D8E2}"/>
              </a:ext>
            </a:extLst>
          </p:cNvPr>
          <p:cNvPicPr>
            <a:picLocks noChangeAspect="1"/>
          </p:cNvPicPr>
          <p:nvPr/>
        </p:nvPicPr>
        <p:blipFill>
          <a:blip r:embed="rId5"/>
          <a:stretch>
            <a:fillRect/>
          </a:stretch>
        </p:blipFill>
        <p:spPr>
          <a:xfrm>
            <a:off x="2171856" y="2877171"/>
            <a:ext cx="13302221" cy="5234269"/>
          </a:xfrm>
          <a:prstGeom prst="rect">
            <a:avLst/>
          </a:prstGeom>
        </p:spPr>
      </p:pic>
    </p:spTree>
    <p:extLst>
      <p:ext uri="{BB962C8B-B14F-4D97-AF65-F5344CB8AC3E}">
        <p14:creationId xmlns:p14="http://schemas.microsoft.com/office/powerpoint/2010/main" val="3882176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4450" y="716788"/>
            <a:ext cx="11665975" cy="1216131"/>
          </a:xfrm>
        </p:spPr>
        <p:txBody>
          <a:bodyPr/>
          <a:lstStyle/>
          <a:p>
            <a:r>
              <a:rPr lang="en-GB" sz="6600" b="1" dirty="0">
                <a:latin typeface="+mn-lt"/>
              </a:rPr>
              <a:t>Use of Liver Biopsy (LB) in DILI</a:t>
            </a:r>
            <a:endParaRPr lang="pt-BR" sz="6600" dirty="0"/>
          </a:p>
        </p:txBody>
      </p:sp>
      <p:sp>
        <p:nvSpPr>
          <p:cNvPr id="3" name="Content Placeholder 2">
            <a:extLst>
              <a:ext uri="{FF2B5EF4-FFF2-40B4-BE49-F238E27FC236}">
                <a16:creationId xmlns:a16="http://schemas.microsoft.com/office/drawing/2014/main" id="{9AA99EDC-75BC-9105-1A1D-0E354682773F}"/>
              </a:ext>
            </a:extLst>
          </p:cNvPr>
          <p:cNvSpPr>
            <a:spLocks noGrp="1"/>
          </p:cNvSpPr>
          <p:nvPr>
            <p:ph type="body" sz="quarter" idx="10"/>
          </p:nvPr>
        </p:nvSpPr>
        <p:spPr>
          <a:xfrm>
            <a:off x="226721" y="2075756"/>
            <a:ext cx="18061279" cy="7609156"/>
          </a:xfrm>
        </p:spPr>
        <p:txBody>
          <a:bodyPr/>
          <a:lstStyle/>
          <a:p>
            <a:pPr marL="685800" indent="-685800">
              <a:lnSpc>
                <a:spcPct val="150000"/>
              </a:lnSpc>
              <a:buChar char="•"/>
            </a:pPr>
            <a:r>
              <a:rPr lang="en-GB" sz="5400" dirty="0">
                <a:solidFill>
                  <a:srgbClr val="0070C0"/>
                </a:solidFill>
              </a:rPr>
              <a:t>Evaluation of a patient with suspected DILI</a:t>
            </a:r>
          </a:p>
          <a:p>
            <a:pPr>
              <a:lnSpc>
                <a:spcPct val="100000"/>
              </a:lnSpc>
            </a:pPr>
            <a:r>
              <a:rPr lang="en-GB" dirty="0">
                <a:solidFill>
                  <a:srgbClr val="0070C0"/>
                </a:solidFill>
              </a:rPr>
              <a:t>	</a:t>
            </a:r>
            <a:r>
              <a:rPr lang="en-GB" sz="3600" dirty="0">
                <a:solidFill>
                  <a:srgbClr val="0070C0"/>
                </a:solidFill>
              </a:rPr>
              <a:t>Not required for the diagnosis; performed in ~50% of cases</a:t>
            </a:r>
            <a:endParaRPr lang="en-GB" sz="5400" dirty="0">
              <a:solidFill>
                <a:srgbClr val="0070C0"/>
              </a:solidFill>
            </a:endParaRPr>
          </a:p>
          <a:p>
            <a:pPr marL="685800" indent="-685800">
              <a:lnSpc>
                <a:spcPct val="100000"/>
              </a:lnSpc>
              <a:buChar char="•"/>
            </a:pPr>
            <a:r>
              <a:rPr lang="en-GB" sz="5400" dirty="0">
                <a:solidFill>
                  <a:srgbClr val="0070C0"/>
                </a:solidFill>
              </a:rPr>
              <a:t>Clinical decision – contact the pathologist prior to LB </a:t>
            </a:r>
          </a:p>
          <a:p>
            <a:pPr>
              <a:lnSpc>
                <a:spcPct val="100000"/>
              </a:lnSpc>
            </a:pPr>
            <a:r>
              <a:rPr lang="en-GB" sz="5400" dirty="0">
                <a:solidFill>
                  <a:srgbClr val="0070C0"/>
                </a:solidFill>
              </a:rPr>
              <a:t>	can be helpful: a portion of the biopsy may be need to: </a:t>
            </a:r>
          </a:p>
          <a:p>
            <a:pPr>
              <a:lnSpc>
                <a:spcPct val="150000"/>
              </a:lnSpc>
            </a:pPr>
            <a:r>
              <a:rPr lang="en-GB" sz="2800" dirty="0">
                <a:solidFill>
                  <a:srgbClr val="0070C0"/>
                </a:solidFill>
              </a:rPr>
              <a:t>	- </a:t>
            </a:r>
            <a:r>
              <a:rPr lang="en-GB" sz="3600" dirty="0">
                <a:solidFill>
                  <a:srgbClr val="0070C0"/>
                </a:solidFill>
              </a:rPr>
              <a:t>Culture or viral PCR test </a:t>
            </a:r>
          </a:p>
          <a:p>
            <a:pPr lvl="1" algn="l"/>
            <a:r>
              <a:rPr lang="en-GB" dirty="0">
                <a:solidFill>
                  <a:srgbClr val="0070C0"/>
                </a:solidFill>
              </a:rPr>
              <a:t>	- Glutaraldehyde for EM, if mitochondrial injury is suspected  </a:t>
            </a:r>
          </a:p>
          <a:p>
            <a:pPr lvl="1" algn="l"/>
            <a:r>
              <a:rPr lang="en-GB" dirty="0">
                <a:solidFill>
                  <a:srgbClr val="0070C0"/>
                </a:solidFill>
              </a:rPr>
              <a:t>	</a:t>
            </a:r>
            <a:r>
              <a:rPr lang="en-GB">
                <a:solidFill>
                  <a:srgbClr val="0070C0"/>
                </a:solidFill>
              </a:rPr>
              <a:t>- Frozen </a:t>
            </a:r>
            <a:r>
              <a:rPr lang="en-GB" dirty="0">
                <a:solidFill>
                  <a:srgbClr val="0070C0"/>
                </a:solidFill>
              </a:rPr>
              <a:t>sections, if </a:t>
            </a:r>
            <a:r>
              <a:rPr lang="en-GB" dirty="0" err="1">
                <a:solidFill>
                  <a:srgbClr val="0070C0"/>
                </a:solidFill>
              </a:rPr>
              <a:t>microvesicular</a:t>
            </a:r>
            <a:r>
              <a:rPr lang="en-GB" dirty="0">
                <a:solidFill>
                  <a:srgbClr val="0070C0"/>
                </a:solidFill>
              </a:rPr>
              <a:t> steatosis is suspected</a:t>
            </a:r>
          </a:p>
        </p:txBody>
      </p:sp>
    </p:spTree>
    <p:extLst>
      <p:ext uri="{BB962C8B-B14F-4D97-AF65-F5344CB8AC3E}">
        <p14:creationId xmlns:p14="http://schemas.microsoft.com/office/powerpoint/2010/main" val="1033075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p:txBody>
          <a:bodyPr/>
          <a:lstStyle/>
          <a:p>
            <a:endParaRPr lang="pt-PT"/>
          </a:p>
        </p:txBody>
      </p:sp>
      <p:pic>
        <p:nvPicPr>
          <p:cNvPr id="5" name="Imagem 4">
            <a:extLst>
              <a:ext uri="{FF2B5EF4-FFF2-40B4-BE49-F238E27FC236}">
                <a16:creationId xmlns:a16="http://schemas.microsoft.com/office/drawing/2014/main" id="{3B7F8EEB-F64F-A702-5E12-A6C6ED4F185E}"/>
              </a:ext>
            </a:extLst>
          </p:cNvPr>
          <p:cNvPicPr>
            <a:picLocks noChangeAspect="1"/>
          </p:cNvPicPr>
          <p:nvPr/>
        </p:nvPicPr>
        <p:blipFill>
          <a:blip r:embed="rId5"/>
          <a:stretch>
            <a:fillRect/>
          </a:stretch>
        </p:blipFill>
        <p:spPr>
          <a:xfrm>
            <a:off x="699609" y="632531"/>
            <a:ext cx="10013813" cy="2966066"/>
          </a:xfrm>
          <a:prstGeom prst="rect">
            <a:avLst/>
          </a:prstGeom>
        </p:spPr>
      </p:pic>
      <p:pic>
        <p:nvPicPr>
          <p:cNvPr id="8" name="Imagem 7">
            <a:extLst>
              <a:ext uri="{FF2B5EF4-FFF2-40B4-BE49-F238E27FC236}">
                <a16:creationId xmlns:a16="http://schemas.microsoft.com/office/drawing/2014/main" id="{C0C54CF5-0538-E5B7-A988-44F43AFEDB15}"/>
              </a:ext>
            </a:extLst>
          </p:cNvPr>
          <p:cNvPicPr>
            <a:picLocks noChangeAspect="1"/>
          </p:cNvPicPr>
          <p:nvPr/>
        </p:nvPicPr>
        <p:blipFill>
          <a:blip r:embed="rId6"/>
          <a:stretch>
            <a:fillRect/>
          </a:stretch>
        </p:blipFill>
        <p:spPr>
          <a:xfrm>
            <a:off x="8295157" y="4978799"/>
            <a:ext cx="9013129" cy="4747701"/>
          </a:xfrm>
          <a:prstGeom prst="rect">
            <a:avLst/>
          </a:prstGeom>
        </p:spPr>
      </p:pic>
      <p:sp>
        <p:nvSpPr>
          <p:cNvPr id="10" name="CaixaDeTexto 9">
            <a:extLst>
              <a:ext uri="{FF2B5EF4-FFF2-40B4-BE49-F238E27FC236}">
                <a16:creationId xmlns:a16="http://schemas.microsoft.com/office/drawing/2014/main" id="{577F3C48-69D5-A15D-3135-6BE7F6E7CAD5}"/>
              </a:ext>
            </a:extLst>
          </p:cNvPr>
          <p:cNvSpPr txBox="1"/>
          <p:nvPr/>
        </p:nvSpPr>
        <p:spPr>
          <a:xfrm>
            <a:off x="2100942" y="4937564"/>
            <a:ext cx="6283579" cy="4524315"/>
          </a:xfrm>
          <a:prstGeom prst="rect">
            <a:avLst/>
          </a:prstGeom>
          <a:noFill/>
        </p:spPr>
        <p:txBody>
          <a:bodyPr wrap="square">
            <a:spAutoFit/>
          </a:bodyPr>
          <a:lstStyle/>
          <a:p>
            <a:pPr algn="l"/>
            <a:r>
              <a:rPr lang="en-US" sz="2400" b="0" i="0" u="none" strike="noStrike" baseline="0" dirty="0">
                <a:latin typeface="AdvPSOP-B"/>
              </a:rPr>
              <a:t>Figure 1. </a:t>
            </a:r>
            <a:r>
              <a:rPr lang="en-US" sz="2400" b="0" i="0" u="none" strike="noStrike" baseline="0" dirty="0">
                <a:latin typeface="AdvPSAC4D"/>
              </a:rPr>
              <a:t>Pharmaceutical fillers.</a:t>
            </a:r>
          </a:p>
          <a:p>
            <a:pPr algn="l"/>
            <a:r>
              <a:rPr lang="en-US" sz="2400" b="0" i="0" u="none" strike="noStrike" baseline="0" dirty="0">
                <a:latin typeface="AdvPSAC4D"/>
              </a:rPr>
              <a:t> A, </a:t>
            </a:r>
            <a:r>
              <a:rPr lang="en-US" sz="2400" b="0" i="0" u="none" strike="noStrike" baseline="0" dirty="0" err="1">
                <a:latin typeface="AdvPSAC4D"/>
              </a:rPr>
              <a:t>Crospovidone</a:t>
            </a:r>
            <a:r>
              <a:rPr lang="en-US" sz="2400" b="0" i="0" u="none" strike="noStrike" baseline="0" dirty="0">
                <a:latin typeface="AdvPSAC4D"/>
              </a:rPr>
              <a:t> has a coral shape with each segment composed of a pink center and purple external surface (arrows), and microcrystalline cellulose (MCC) has a rod or matchstick shape and is colorless (circles) on hematoxylin-eosin stain. </a:t>
            </a:r>
          </a:p>
          <a:p>
            <a:pPr algn="l"/>
            <a:r>
              <a:rPr lang="en-US" sz="2400" b="0" i="0" u="none" strike="noStrike" baseline="0" dirty="0">
                <a:latin typeface="AdvPSAC4D"/>
              </a:rPr>
              <a:t>B, Under</a:t>
            </a:r>
            <a:r>
              <a:rPr lang="en-US" sz="2400" dirty="0">
                <a:latin typeface="AdvPSAC4D"/>
              </a:rPr>
              <a:t> </a:t>
            </a:r>
            <a:r>
              <a:rPr lang="en-US" sz="2400" b="0" i="0" u="none" strike="noStrike" baseline="0" dirty="0">
                <a:latin typeface="AdvPSAC4D"/>
              </a:rPr>
              <a:t>polarized light, </a:t>
            </a:r>
            <a:r>
              <a:rPr lang="en-US" sz="2400" b="0" i="0" u="none" strike="noStrike" baseline="0" dirty="0" err="1">
                <a:latin typeface="AdvPSAC4D"/>
              </a:rPr>
              <a:t>crospovidone</a:t>
            </a:r>
            <a:r>
              <a:rPr lang="en-US" sz="2400" b="0" i="0" u="none" strike="noStrike" baseline="0" dirty="0">
                <a:latin typeface="AdvPSAC4D"/>
              </a:rPr>
              <a:t> is nonbirefringent and MCC is brightly birefringent (original magnification </a:t>
            </a:r>
            <a:r>
              <a:rPr lang="en-US" sz="2400" b="0" i="0" u="none" strike="noStrike" baseline="0" dirty="0">
                <a:latin typeface="AdvPS586B"/>
              </a:rPr>
              <a:t>3</a:t>
            </a:r>
            <a:r>
              <a:rPr lang="en-US" sz="2400" b="0" i="0" u="none" strike="noStrike" baseline="0" dirty="0">
                <a:latin typeface="AdvPSAC4D"/>
              </a:rPr>
              <a:t>400 [A]; hematoxylin-eosin, original</a:t>
            </a:r>
          </a:p>
          <a:p>
            <a:pPr algn="l"/>
            <a:r>
              <a:rPr lang="pt-PT" sz="2400" b="0" i="0" u="none" strike="noStrike" baseline="0" dirty="0">
                <a:latin typeface="AdvPSAC4D"/>
              </a:rPr>
              <a:t>magnification</a:t>
            </a:r>
            <a:r>
              <a:rPr lang="pt-PT" sz="2400" b="0" i="0" u="none" strike="noStrike" baseline="0" dirty="0">
                <a:latin typeface="AdvPS586B"/>
              </a:rPr>
              <a:t>3</a:t>
            </a:r>
            <a:r>
              <a:rPr lang="pt-PT" sz="2400" b="0" i="0" u="none" strike="noStrike" baseline="0" dirty="0">
                <a:latin typeface="AdvPSAC4D"/>
              </a:rPr>
              <a:t>400 [B]).</a:t>
            </a:r>
            <a:endParaRPr lang="pt-PT" sz="2000" dirty="0"/>
          </a:p>
        </p:txBody>
      </p:sp>
      <p:sp>
        <p:nvSpPr>
          <p:cNvPr id="12" name="CaixaDeTexto 11">
            <a:extLst>
              <a:ext uri="{FF2B5EF4-FFF2-40B4-BE49-F238E27FC236}">
                <a16:creationId xmlns:a16="http://schemas.microsoft.com/office/drawing/2014/main" id="{61161C43-503F-445B-5DD0-1A0FF5885B29}"/>
              </a:ext>
            </a:extLst>
          </p:cNvPr>
          <p:cNvSpPr txBox="1"/>
          <p:nvPr/>
        </p:nvSpPr>
        <p:spPr>
          <a:xfrm>
            <a:off x="670731" y="3618810"/>
            <a:ext cx="10013812" cy="584775"/>
          </a:xfrm>
          <a:prstGeom prst="rect">
            <a:avLst/>
          </a:prstGeom>
          <a:noFill/>
        </p:spPr>
        <p:txBody>
          <a:bodyPr wrap="square">
            <a:spAutoFit/>
          </a:bodyPr>
          <a:lstStyle/>
          <a:p>
            <a:r>
              <a:rPr lang="en-US" sz="3200" b="0" i="0" u="none" strike="noStrike" baseline="0" dirty="0">
                <a:latin typeface="AdvPSOP-B"/>
              </a:rPr>
              <a:t>(</a:t>
            </a:r>
            <a:r>
              <a:rPr lang="en-US" sz="3200" b="0" i="0" u="none" strike="noStrike" baseline="0" dirty="0">
                <a:latin typeface="AdvPSAC4E"/>
              </a:rPr>
              <a:t>Arch </a:t>
            </a:r>
            <a:r>
              <a:rPr lang="en-US" sz="3200" b="0" i="0" u="none" strike="noStrike" baseline="0" dirty="0" err="1">
                <a:latin typeface="AdvPSAC4E"/>
              </a:rPr>
              <a:t>Pathol</a:t>
            </a:r>
            <a:r>
              <a:rPr lang="en-US" sz="3200" b="0" i="0" u="none" strike="noStrike" baseline="0" dirty="0">
                <a:latin typeface="AdvPSAC4E"/>
              </a:rPr>
              <a:t> Lab Med. </a:t>
            </a:r>
            <a:r>
              <a:rPr lang="en-US" sz="3200" b="0" i="0" u="none" strike="noStrike" baseline="0" dirty="0" err="1">
                <a:latin typeface="AdvPSOP-B"/>
              </a:rPr>
              <a:t>doi</a:t>
            </a:r>
            <a:r>
              <a:rPr lang="en-US" sz="3200" b="0" i="0" u="none" strike="noStrike" baseline="0" dirty="0">
                <a:latin typeface="AdvPSOP-B"/>
              </a:rPr>
              <a:t>: 10.5858/arpa.2020-0535-RA)</a:t>
            </a:r>
            <a:endParaRPr lang="pt-PT" sz="3200" dirty="0"/>
          </a:p>
        </p:txBody>
      </p:sp>
    </p:spTree>
    <p:extLst>
      <p:ext uri="{BB962C8B-B14F-4D97-AF65-F5344CB8AC3E}">
        <p14:creationId xmlns:p14="http://schemas.microsoft.com/office/powerpoint/2010/main" val="2254980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a:xfrm>
            <a:off x="453266" y="325313"/>
            <a:ext cx="12321664" cy="1216131"/>
          </a:xfrm>
        </p:spPr>
        <p:txBody>
          <a:bodyPr/>
          <a:lstStyle/>
          <a:p>
            <a:r>
              <a:rPr lang="pt-PT" sz="5400" dirty="0" err="1"/>
              <a:t>Iatrogenic</a:t>
            </a:r>
            <a:r>
              <a:rPr lang="pt-PT" sz="5400" dirty="0"/>
              <a:t>/</a:t>
            </a:r>
            <a:r>
              <a:rPr lang="pt-PT" sz="5400" dirty="0" err="1"/>
              <a:t>Drug-induced</a:t>
            </a:r>
            <a:r>
              <a:rPr lang="pt-PT" sz="5400" dirty="0"/>
              <a:t> </a:t>
            </a:r>
            <a:r>
              <a:rPr lang="pt-PT" sz="5400" dirty="0" err="1"/>
              <a:t>injury</a:t>
            </a:r>
            <a:r>
              <a:rPr lang="pt-PT" sz="5400" dirty="0"/>
              <a:t> in </a:t>
            </a:r>
            <a:r>
              <a:rPr lang="pt-PT" sz="5400" dirty="0" err="1"/>
              <a:t>children</a:t>
            </a:r>
            <a:endParaRPr lang="pt-PT" sz="5400" dirty="0"/>
          </a:p>
        </p:txBody>
      </p:sp>
      <p:sp>
        <p:nvSpPr>
          <p:cNvPr id="5" name="Google Shape;318;p24">
            <a:extLst>
              <a:ext uri="{FF2B5EF4-FFF2-40B4-BE49-F238E27FC236}">
                <a16:creationId xmlns:a16="http://schemas.microsoft.com/office/drawing/2014/main" id="{E0E30D73-2F22-0296-C91A-66BCA6CFF00A}"/>
              </a:ext>
            </a:extLst>
          </p:cNvPr>
          <p:cNvSpPr txBox="1">
            <a:spLocks/>
          </p:cNvSpPr>
          <p:nvPr/>
        </p:nvSpPr>
        <p:spPr>
          <a:xfrm>
            <a:off x="956320" y="2260803"/>
            <a:ext cx="8797280" cy="4333037"/>
          </a:xfrm>
          <a:prstGeom prst="rect">
            <a:avLst/>
          </a:prstGeom>
          <a:noFill/>
          <a:ln>
            <a:noFill/>
          </a:ln>
        </p:spPr>
        <p:txBody>
          <a:bodyPr spcFirstLastPara="1" wrap="square" lIns="182850" tIns="182850" rIns="182850" bIns="182850" anchor="t" anchorCtr="0">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914400" indent="-685800">
              <a:lnSpc>
                <a:spcPct val="115000"/>
              </a:lnSpc>
              <a:spcBef>
                <a:spcPts val="0"/>
              </a:spcBef>
              <a:buSzPts val="1800"/>
              <a:buFont typeface="Arial" panose="020B0604020202020204" pitchFamily="34" charset="0"/>
              <a:buChar char="●"/>
            </a:pPr>
            <a:r>
              <a:rPr lang="es-ES" sz="4000" dirty="0" err="1">
                <a:solidFill>
                  <a:srgbClr val="0070C0"/>
                </a:solidFill>
              </a:rPr>
              <a:t>Female</a:t>
            </a:r>
            <a:r>
              <a:rPr lang="es-ES" sz="4000" dirty="0">
                <a:solidFill>
                  <a:srgbClr val="0070C0"/>
                </a:solidFill>
              </a:rPr>
              <a:t>, 16 </a:t>
            </a:r>
            <a:r>
              <a:rPr lang="es-ES" sz="4000" dirty="0" err="1">
                <a:solidFill>
                  <a:srgbClr val="0070C0"/>
                </a:solidFill>
              </a:rPr>
              <a:t>years</a:t>
            </a:r>
            <a:endParaRPr lang="es-ES" sz="4000" dirty="0">
              <a:solidFill>
                <a:srgbClr val="0070C0"/>
              </a:solidFill>
            </a:endParaRPr>
          </a:p>
          <a:p>
            <a:pPr marL="914400" indent="-685800">
              <a:lnSpc>
                <a:spcPct val="115000"/>
              </a:lnSpc>
              <a:spcBef>
                <a:spcPts val="0"/>
              </a:spcBef>
              <a:buSzPts val="1800"/>
              <a:buFont typeface="Arial" panose="020B0604020202020204" pitchFamily="34" charset="0"/>
              <a:buChar char="●"/>
            </a:pPr>
            <a:r>
              <a:rPr lang="es-ES" sz="4000" dirty="0" err="1">
                <a:solidFill>
                  <a:srgbClr val="0070C0"/>
                </a:solidFill>
              </a:rPr>
              <a:t>Sudden</a:t>
            </a:r>
            <a:r>
              <a:rPr lang="es-ES" sz="4000" dirty="0">
                <a:solidFill>
                  <a:srgbClr val="0070C0"/>
                </a:solidFill>
              </a:rPr>
              <a:t> intense </a:t>
            </a:r>
            <a:r>
              <a:rPr lang="es-ES" sz="4000" dirty="0" err="1">
                <a:solidFill>
                  <a:srgbClr val="0070C0"/>
                </a:solidFill>
              </a:rPr>
              <a:t>pain</a:t>
            </a:r>
            <a:endParaRPr lang="es-ES" sz="4000" dirty="0">
              <a:solidFill>
                <a:srgbClr val="0070C0"/>
              </a:solidFill>
            </a:endParaRPr>
          </a:p>
          <a:p>
            <a:pPr marL="914400" indent="-685800">
              <a:lnSpc>
                <a:spcPct val="115000"/>
              </a:lnSpc>
              <a:spcBef>
                <a:spcPts val="0"/>
              </a:spcBef>
              <a:buSzPts val="1800"/>
              <a:buFont typeface="Arial" panose="020B0604020202020204" pitchFamily="34" charset="0"/>
              <a:buChar char="●"/>
            </a:pPr>
            <a:r>
              <a:rPr lang="es-ES" sz="4000" dirty="0" err="1">
                <a:solidFill>
                  <a:srgbClr val="0070C0"/>
                </a:solidFill>
                <a:ea typeface="Arial"/>
                <a:cs typeface="Arial"/>
                <a:sym typeface="Arial"/>
              </a:rPr>
              <a:t>Ulcer</a:t>
            </a:r>
            <a:r>
              <a:rPr lang="es-ES" sz="4000" dirty="0">
                <a:solidFill>
                  <a:srgbClr val="0070C0"/>
                </a:solidFill>
                <a:ea typeface="Arial"/>
                <a:cs typeface="Arial"/>
                <a:sym typeface="Arial"/>
              </a:rPr>
              <a:t> (2/3 </a:t>
            </a:r>
            <a:r>
              <a:rPr lang="es-ES" sz="4000" dirty="0" err="1">
                <a:solidFill>
                  <a:srgbClr val="0070C0"/>
                </a:solidFill>
                <a:ea typeface="Arial"/>
                <a:cs typeface="Arial"/>
                <a:sym typeface="Arial"/>
              </a:rPr>
              <a:t>of</a:t>
            </a:r>
            <a:r>
              <a:rPr lang="es-ES" sz="4000" dirty="0">
                <a:solidFill>
                  <a:srgbClr val="0070C0"/>
                </a:solidFill>
                <a:ea typeface="Arial"/>
                <a:cs typeface="Arial"/>
                <a:sym typeface="Arial"/>
              </a:rPr>
              <a:t> </a:t>
            </a:r>
            <a:r>
              <a:rPr lang="es-ES" sz="4000" dirty="0" err="1">
                <a:solidFill>
                  <a:srgbClr val="0070C0"/>
                </a:solidFill>
                <a:ea typeface="Arial"/>
                <a:cs typeface="Arial"/>
                <a:sym typeface="Arial"/>
              </a:rPr>
              <a:t>esophageal</a:t>
            </a:r>
            <a:r>
              <a:rPr lang="es-ES" sz="4000" dirty="0">
                <a:solidFill>
                  <a:srgbClr val="0070C0"/>
                </a:solidFill>
                <a:ea typeface="Arial"/>
                <a:cs typeface="Arial"/>
                <a:sym typeface="Arial"/>
              </a:rPr>
              <a:t> </a:t>
            </a:r>
            <a:r>
              <a:rPr lang="es-ES" sz="4000" dirty="0" err="1">
                <a:solidFill>
                  <a:srgbClr val="0070C0"/>
                </a:solidFill>
                <a:ea typeface="Arial"/>
                <a:cs typeface="Arial"/>
                <a:sym typeface="Arial"/>
              </a:rPr>
              <a:t>circimference</a:t>
            </a:r>
            <a:r>
              <a:rPr lang="es-ES" sz="4000" dirty="0">
                <a:solidFill>
                  <a:srgbClr val="0070C0"/>
                </a:solidFill>
                <a:ea typeface="Arial"/>
                <a:cs typeface="Arial"/>
                <a:sym typeface="Arial"/>
              </a:rPr>
              <a:t>) medio, de 26 a 31 cm, ocupando 2/3 de la circunferencia de la luz</a:t>
            </a:r>
            <a:endParaRPr lang="es-ES" sz="4000" dirty="0">
              <a:solidFill>
                <a:srgbClr val="0070C0"/>
              </a:solidFill>
            </a:endParaRPr>
          </a:p>
        </p:txBody>
      </p:sp>
      <p:pic>
        <p:nvPicPr>
          <p:cNvPr id="7" name="Google Shape;319;p24">
            <a:extLst>
              <a:ext uri="{FF2B5EF4-FFF2-40B4-BE49-F238E27FC236}">
                <a16:creationId xmlns:a16="http://schemas.microsoft.com/office/drawing/2014/main" id="{846742F5-94BE-2B28-E0F0-D06C7D48E8C8}"/>
              </a:ext>
            </a:extLst>
          </p:cNvPr>
          <p:cNvPicPr preferRelativeResize="0"/>
          <p:nvPr/>
        </p:nvPicPr>
        <p:blipFill rotWithShape="1">
          <a:blip r:embed="rId5">
            <a:alphaModFix/>
          </a:blip>
          <a:srcRect/>
          <a:stretch/>
        </p:blipFill>
        <p:spPr>
          <a:xfrm>
            <a:off x="10834822" y="1740307"/>
            <a:ext cx="5309418" cy="3773477"/>
          </a:xfrm>
          <a:prstGeom prst="rect">
            <a:avLst/>
          </a:prstGeom>
          <a:noFill/>
          <a:ln>
            <a:noFill/>
          </a:ln>
        </p:spPr>
      </p:pic>
      <p:pic>
        <p:nvPicPr>
          <p:cNvPr id="8" name="Google Shape;320;p24">
            <a:extLst>
              <a:ext uri="{FF2B5EF4-FFF2-40B4-BE49-F238E27FC236}">
                <a16:creationId xmlns:a16="http://schemas.microsoft.com/office/drawing/2014/main" id="{DBDAA397-D3E0-1C80-7BFA-4EAAFA785264}"/>
              </a:ext>
            </a:extLst>
          </p:cNvPr>
          <p:cNvPicPr preferRelativeResize="0"/>
          <p:nvPr/>
        </p:nvPicPr>
        <p:blipFill rotWithShape="1">
          <a:blip r:embed="rId6">
            <a:alphaModFix/>
          </a:blip>
          <a:srcRect/>
          <a:stretch/>
        </p:blipFill>
        <p:spPr>
          <a:xfrm>
            <a:off x="10867898" y="5752976"/>
            <a:ext cx="5198109" cy="3528133"/>
          </a:xfrm>
          <a:prstGeom prst="rect">
            <a:avLst/>
          </a:prstGeom>
          <a:noFill/>
          <a:ln>
            <a:noFill/>
          </a:ln>
        </p:spPr>
      </p:pic>
      <p:pic>
        <p:nvPicPr>
          <p:cNvPr id="2" name="Google Shape;326;p25" descr="Uma imagem com arte, esboço&#10;&#10;Descrição gerada automaticamente">
            <a:extLst>
              <a:ext uri="{FF2B5EF4-FFF2-40B4-BE49-F238E27FC236}">
                <a16:creationId xmlns:a16="http://schemas.microsoft.com/office/drawing/2014/main" id="{B379CC72-6AE5-953A-3FA3-FB9C5491315B}"/>
              </a:ext>
            </a:extLst>
          </p:cNvPr>
          <p:cNvPicPr preferRelativeResize="0">
            <a:picLocks/>
          </p:cNvPicPr>
          <p:nvPr/>
        </p:nvPicPr>
        <p:blipFill rotWithShape="1">
          <a:blip r:embed="rId7">
            <a:alphaModFix/>
          </a:blip>
          <a:srcRect/>
          <a:stretch/>
        </p:blipFill>
        <p:spPr>
          <a:xfrm>
            <a:off x="1863655" y="6699678"/>
            <a:ext cx="3631086" cy="2046332"/>
          </a:xfrm>
          <a:prstGeom prst="rect">
            <a:avLst/>
          </a:prstGeom>
          <a:noFill/>
          <a:ln>
            <a:noFill/>
          </a:ln>
        </p:spPr>
      </p:pic>
      <p:pic>
        <p:nvPicPr>
          <p:cNvPr id="9" name="Google Shape;327;p25" descr="Uma imagem com roxo, mapa, violeta&#10;&#10;Descrição gerada automaticamente">
            <a:extLst>
              <a:ext uri="{FF2B5EF4-FFF2-40B4-BE49-F238E27FC236}">
                <a16:creationId xmlns:a16="http://schemas.microsoft.com/office/drawing/2014/main" id="{EC193315-3471-F509-F4D2-0D75CBFEF001}"/>
              </a:ext>
            </a:extLst>
          </p:cNvPr>
          <p:cNvPicPr preferRelativeResize="0"/>
          <p:nvPr/>
        </p:nvPicPr>
        <p:blipFill rotWithShape="1">
          <a:blip r:embed="rId8">
            <a:alphaModFix/>
          </a:blip>
          <a:srcRect/>
          <a:stretch/>
        </p:blipFill>
        <p:spPr>
          <a:xfrm>
            <a:off x="5660756" y="6562715"/>
            <a:ext cx="3874117" cy="2183295"/>
          </a:xfrm>
          <a:prstGeom prst="rect">
            <a:avLst/>
          </a:prstGeom>
          <a:noFill/>
          <a:ln>
            <a:noFill/>
          </a:ln>
        </p:spPr>
      </p:pic>
    </p:spTree>
    <p:extLst>
      <p:ext uri="{BB962C8B-B14F-4D97-AF65-F5344CB8AC3E}">
        <p14:creationId xmlns:p14="http://schemas.microsoft.com/office/powerpoint/2010/main" val="12718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a:xfrm>
            <a:off x="575186" y="524177"/>
            <a:ext cx="12321664" cy="1216131"/>
          </a:xfrm>
        </p:spPr>
        <p:txBody>
          <a:bodyPr/>
          <a:lstStyle/>
          <a:p>
            <a:r>
              <a:rPr lang="pt-PT" sz="5400" dirty="0" err="1"/>
              <a:t>Iatrogenic</a:t>
            </a:r>
            <a:r>
              <a:rPr lang="pt-PT" sz="5400" dirty="0"/>
              <a:t>/</a:t>
            </a:r>
            <a:r>
              <a:rPr lang="pt-PT" sz="5400" dirty="0" err="1"/>
              <a:t>Drug-induced</a:t>
            </a:r>
            <a:r>
              <a:rPr lang="pt-PT" sz="5400" dirty="0"/>
              <a:t> </a:t>
            </a:r>
            <a:r>
              <a:rPr lang="pt-PT" sz="5400" dirty="0" err="1"/>
              <a:t>injury</a:t>
            </a:r>
            <a:r>
              <a:rPr lang="pt-PT" sz="5400" dirty="0"/>
              <a:t> in </a:t>
            </a:r>
            <a:r>
              <a:rPr lang="pt-PT" sz="5400" dirty="0" err="1"/>
              <a:t>children</a:t>
            </a:r>
            <a:endParaRPr lang="pt-PT" sz="5400" dirty="0"/>
          </a:p>
        </p:txBody>
      </p:sp>
    </p:spTree>
    <p:extLst>
      <p:ext uri="{BB962C8B-B14F-4D97-AF65-F5344CB8AC3E}">
        <p14:creationId xmlns:p14="http://schemas.microsoft.com/office/powerpoint/2010/main" val="3966686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a:xfrm>
            <a:off x="453266" y="325313"/>
            <a:ext cx="12321664" cy="1216131"/>
          </a:xfrm>
        </p:spPr>
        <p:txBody>
          <a:bodyPr/>
          <a:lstStyle/>
          <a:p>
            <a:r>
              <a:rPr lang="pt-PT" sz="5400" dirty="0" err="1"/>
              <a:t>Iatrogenic</a:t>
            </a:r>
            <a:r>
              <a:rPr lang="pt-PT" sz="5400" dirty="0"/>
              <a:t>/</a:t>
            </a:r>
            <a:r>
              <a:rPr lang="pt-PT" sz="5400" dirty="0" err="1"/>
              <a:t>Drug-induced</a:t>
            </a:r>
            <a:r>
              <a:rPr lang="pt-PT" sz="5400" dirty="0"/>
              <a:t> </a:t>
            </a:r>
            <a:r>
              <a:rPr lang="pt-PT" sz="5400" dirty="0" err="1"/>
              <a:t>injury</a:t>
            </a:r>
            <a:r>
              <a:rPr lang="pt-PT" sz="5400" dirty="0"/>
              <a:t> in </a:t>
            </a:r>
            <a:r>
              <a:rPr lang="pt-PT" sz="5400" dirty="0" err="1"/>
              <a:t>children</a:t>
            </a:r>
            <a:endParaRPr lang="pt-PT" sz="5400" dirty="0"/>
          </a:p>
        </p:txBody>
      </p:sp>
      <p:pic>
        <p:nvPicPr>
          <p:cNvPr id="10" name="Google Shape;353;p28">
            <a:extLst>
              <a:ext uri="{FF2B5EF4-FFF2-40B4-BE49-F238E27FC236}">
                <a16:creationId xmlns:a16="http://schemas.microsoft.com/office/drawing/2014/main" id="{451DDC78-F72D-E634-A0B8-392444E7F532}"/>
              </a:ext>
            </a:extLst>
          </p:cNvPr>
          <p:cNvPicPr preferRelativeResize="0"/>
          <p:nvPr/>
        </p:nvPicPr>
        <p:blipFill rotWithShape="1">
          <a:blip r:embed="rId5">
            <a:alphaModFix/>
          </a:blip>
          <a:srcRect/>
          <a:stretch/>
        </p:blipFill>
        <p:spPr>
          <a:xfrm>
            <a:off x="3604815" y="3499045"/>
            <a:ext cx="3783602" cy="4535282"/>
          </a:xfrm>
          <a:prstGeom prst="rect">
            <a:avLst/>
          </a:prstGeom>
          <a:noFill/>
          <a:ln>
            <a:noFill/>
          </a:ln>
        </p:spPr>
      </p:pic>
      <p:sp>
        <p:nvSpPr>
          <p:cNvPr id="11" name="Google Shape;354;p28">
            <a:extLst>
              <a:ext uri="{FF2B5EF4-FFF2-40B4-BE49-F238E27FC236}">
                <a16:creationId xmlns:a16="http://schemas.microsoft.com/office/drawing/2014/main" id="{D513319F-6D9D-9CC8-5C9E-3C31DE522823}"/>
              </a:ext>
            </a:extLst>
          </p:cNvPr>
          <p:cNvSpPr/>
          <p:nvPr/>
        </p:nvSpPr>
        <p:spPr>
          <a:xfrm>
            <a:off x="4083627" y="5130955"/>
            <a:ext cx="2596328" cy="540112"/>
          </a:xfrm>
          <a:prstGeom prst="rect">
            <a:avLst/>
          </a:prstGeom>
          <a:solidFill>
            <a:schemeClr val="accent1"/>
          </a:solidFill>
          <a:ln w="25400" cap="flat" cmpd="sng">
            <a:solidFill>
              <a:srgbClr val="1B3867"/>
            </a:solidFill>
            <a:prstDash val="solid"/>
            <a:round/>
            <a:headEnd type="none" w="sm" len="sm"/>
            <a:tailEnd type="none" w="sm" len="sm"/>
          </a:ln>
        </p:spPr>
        <p:txBody>
          <a:bodyPr spcFirstLastPara="1" wrap="square" lIns="182850" tIns="91400" rIns="182850" bIns="91400" anchor="ctr" anchorCtr="0">
            <a:noAutofit/>
          </a:bodyPr>
          <a:lstStyle/>
          <a:p>
            <a:pPr algn="ctr"/>
            <a:endParaRPr sz="2800">
              <a:solidFill>
                <a:schemeClr val="lt1"/>
              </a:solidFill>
              <a:latin typeface="Arial"/>
              <a:ea typeface="Arial"/>
              <a:cs typeface="Arial"/>
              <a:sym typeface="Arial"/>
            </a:endParaRPr>
          </a:p>
        </p:txBody>
      </p:sp>
      <p:pic>
        <p:nvPicPr>
          <p:cNvPr id="12" name="Google Shape;352;p28">
            <a:extLst>
              <a:ext uri="{FF2B5EF4-FFF2-40B4-BE49-F238E27FC236}">
                <a16:creationId xmlns:a16="http://schemas.microsoft.com/office/drawing/2014/main" id="{D3C600BE-7851-0BC1-D0B1-E305C70619F5}"/>
              </a:ext>
            </a:extLst>
          </p:cNvPr>
          <p:cNvPicPr preferRelativeResize="0"/>
          <p:nvPr/>
        </p:nvPicPr>
        <p:blipFill rotWithShape="1">
          <a:blip r:embed="rId6">
            <a:alphaModFix/>
          </a:blip>
          <a:srcRect/>
          <a:stretch/>
        </p:blipFill>
        <p:spPr>
          <a:xfrm>
            <a:off x="7522493" y="3389777"/>
            <a:ext cx="8106850" cy="4644550"/>
          </a:xfrm>
          <a:prstGeom prst="rect">
            <a:avLst/>
          </a:prstGeom>
          <a:noFill/>
          <a:ln>
            <a:noFill/>
          </a:ln>
        </p:spPr>
      </p:pic>
    </p:spTree>
    <p:extLst>
      <p:ext uri="{BB962C8B-B14F-4D97-AF65-F5344CB8AC3E}">
        <p14:creationId xmlns:p14="http://schemas.microsoft.com/office/powerpoint/2010/main" val="363700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2" name="Google Shape;396;p32">
            <a:extLst>
              <a:ext uri="{FF2B5EF4-FFF2-40B4-BE49-F238E27FC236}">
                <a16:creationId xmlns:a16="http://schemas.microsoft.com/office/drawing/2014/main" id="{FF46CF14-2210-52A6-0B5F-CAE1A59C444D}"/>
              </a:ext>
            </a:extLst>
          </p:cNvPr>
          <p:cNvSpPr txBox="1">
            <a:spLocks/>
          </p:cNvSpPr>
          <p:nvPr/>
        </p:nvSpPr>
        <p:spPr>
          <a:xfrm>
            <a:off x="623400" y="2794943"/>
            <a:ext cx="18515468" cy="6342806"/>
          </a:xfrm>
          <a:prstGeom prst="rect">
            <a:avLst/>
          </a:prstGeom>
          <a:noFill/>
          <a:ln>
            <a:noFill/>
          </a:ln>
        </p:spPr>
        <p:txBody>
          <a:bodyPr spcFirstLastPara="1" wrap="square" lIns="182850" tIns="182850" rIns="182850" bIns="182850" anchor="t" anchorCtr="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914400" indent="-685800">
              <a:lnSpc>
                <a:spcPct val="115000"/>
              </a:lnSpc>
              <a:spcBef>
                <a:spcPts val="0"/>
              </a:spcBef>
              <a:buSzPts val="1800"/>
              <a:buFont typeface="Arial" panose="020B0604020202020204" pitchFamily="34" charset="0"/>
              <a:buChar char="●"/>
            </a:pPr>
            <a:r>
              <a:rPr lang="es-ES" dirty="0"/>
              <a:t>Male, 12 </a:t>
            </a:r>
            <a:r>
              <a:rPr lang="es-ES" dirty="0" err="1"/>
              <a:t>years</a:t>
            </a:r>
            <a:endParaRPr lang="es-ES" dirty="0"/>
          </a:p>
          <a:p>
            <a:pPr marL="914400" indent="-685800">
              <a:lnSpc>
                <a:spcPct val="115000"/>
              </a:lnSpc>
              <a:spcBef>
                <a:spcPts val="0"/>
              </a:spcBef>
              <a:buSzPts val="1800"/>
              <a:buFont typeface="Arial" panose="020B0604020202020204" pitchFamily="34" charset="0"/>
              <a:buChar char="●"/>
            </a:pPr>
            <a:r>
              <a:rPr lang="es-ES" dirty="0"/>
              <a:t>Abdominal </a:t>
            </a:r>
            <a:r>
              <a:rPr lang="es-ES" dirty="0" err="1"/>
              <a:t>pain</a:t>
            </a:r>
            <a:r>
              <a:rPr lang="es-ES" dirty="0"/>
              <a:t> and </a:t>
            </a:r>
            <a:r>
              <a:rPr lang="es-ES" dirty="0" err="1"/>
              <a:t>diarrhea</a:t>
            </a:r>
            <a:endParaRPr lang="es-ES" dirty="0"/>
          </a:p>
          <a:p>
            <a:pPr marL="914400" indent="-685800">
              <a:lnSpc>
                <a:spcPct val="115000"/>
              </a:lnSpc>
              <a:spcBef>
                <a:spcPts val="0"/>
              </a:spcBef>
              <a:buSzPts val="1800"/>
              <a:buFont typeface="Arial" panose="020B0604020202020204" pitchFamily="34" charset="0"/>
              <a:buChar char="●"/>
            </a:pPr>
            <a:r>
              <a:rPr lang="es-ES" dirty="0" err="1"/>
              <a:t>One</a:t>
            </a:r>
            <a:r>
              <a:rPr lang="es-ES" dirty="0"/>
              <a:t> </a:t>
            </a:r>
            <a:r>
              <a:rPr lang="es-ES" dirty="0" err="1"/>
              <a:t>month</a:t>
            </a:r>
            <a:r>
              <a:rPr lang="es-ES" dirty="0"/>
              <a:t> </a:t>
            </a:r>
            <a:r>
              <a:rPr lang="es-ES" dirty="0" err="1"/>
              <a:t>before</a:t>
            </a:r>
            <a:r>
              <a:rPr lang="es-ES" dirty="0"/>
              <a:t>: </a:t>
            </a:r>
            <a:r>
              <a:rPr lang="en-US" dirty="0"/>
              <a:t>cold sore in the mouth</a:t>
            </a:r>
            <a:endParaRPr lang="es-ES" dirty="0"/>
          </a:p>
          <a:p>
            <a:pPr marL="914400" indent="-685800">
              <a:lnSpc>
                <a:spcPct val="115000"/>
              </a:lnSpc>
              <a:spcBef>
                <a:spcPts val="0"/>
              </a:spcBef>
              <a:buSzPts val="1800"/>
              <a:buFont typeface="Arial" panose="020B0604020202020204" pitchFamily="34" charset="0"/>
              <a:buChar char="●"/>
            </a:pPr>
            <a:endParaRPr lang="es-ES" dirty="0"/>
          </a:p>
          <a:p>
            <a:pPr marL="914400" indent="-685800">
              <a:lnSpc>
                <a:spcPct val="115000"/>
              </a:lnSpc>
              <a:spcBef>
                <a:spcPts val="0"/>
              </a:spcBef>
              <a:buSzPts val="1800"/>
              <a:buFont typeface="Arial" panose="020B0604020202020204" pitchFamily="34" charset="0"/>
              <a:buChar char="●"/>
            </a:pPr>
            <a:r>
              <a:rPr lang="es-ES" dirty="0" err="1">
                <a:solidFill>
                  <a:srgbClr val="0070C0"/>
                </a:solidFill>
              </a:rPr>
              <a:t>Inflammatory</a:t>
            </a:r>
            <a:r>
              <a:rPr lang="es-ES" dirty="0">
                <a:solidFill>
                  <a:srgbClr val="0070C0"/>
                </a:solidFill>
              </a:rPr>
              <a:t> </a:t>
            </a:r>
            <a:r>
              <a:rPr lang="es-ES" dirty="0" err="1">
                <a:solidFill>
                  <a:srgbClr val="0070C0"/>
                </a:solidFill>
              </a:rPr>
              <a:t>Bowel</a:t>
            </a:r>
            <a:r>
              <a:rPr lang="es-ES" dirty="0">
                <a:solidFill>
                  <a:srgbClr val="0070C0"/>
                </a:solidFill>
              </a:rPr>
              <a:t> </a:t>
            </a:r>
            <a:r>
              <a:rPr lang="es-ES" dirty="0" err="1">
                <a:solidFill>
                  <a:srgbClr val="0070C0"/>
                </a:solidFill>
              </a:rPr>
              <a:t>Disease</a:t>
            </a:r>
            <a:r>
              <a:rPr lang="es-ES" dirty="0">
                <a:solidFill>
                  <a:srgbClr val="0070C0"/>
                </a:solidFill>
              </a:rPr>
              <a:t>?</a:t>
            </a:r>
            <a:endParaRPr lang="es-ES" dirty="0"/>
          </a:p>
          <a:p>
            <a:pPr marL="914400" indent="-457200">
              <a:lnSpc>
                <a:spcPct val="115000"/>
              </a:lnSpc>
              <a:spcBef>
                <a:spcPts val="0"/>
              </a:spcBef>
              <a:buSzPts val="1800"/>
              <a:buFont typeface="Arial" panose="020B0604020202020204" pitchFamily="34" charset="0"/>
              <a:buNone/>
            </a:pPr>
            <a:endParaRPr lang="es-ES" dirty="0"/>
          </a:p>
          <a:p>
            <a:pPr marL="914400" indent="-457200">
              <a:lnSpc>
                <a:spcPct val="115000"/>
              </a:lnSpc>
              <a:spcBef>
                <a:spcPts val="0"/>
              </a:spcBef>
              <a:buSzPts val="1800"/>
              <a:buFont typeface="Arial" panose="020B0604020202020204" pitchFamily="34" charset="0"/>
              <a:buNone/>
            </a:pPr>
            <a:endParaRPr lang="es-ES" dirty="0"/>
          </a:p>
          <a:p>
            <a:pPr marL="914400" indent="-457200">
              <a:lnSpc>
                <a:spcPct val="115000"/>
              </a:lnSpc>
              <a:spcBef>
                <a:spcPts val="0"/>
              </a:spcBef>
              <a:buSzPts val="1800"/>
              <a:buFont typeface="Arial" panose="020B0604020202020204" pitchFamily="34" charset="0"/>
              <a:buNone/>
            </a:pPr>
            <a:endParaRPr lang="es-ES" dirty="0"/>
          </a:p>
        </p:txBody>
      </p:sp>
      <p:pic>
        <p:nvPicPr>
          <p:cNvPr id="5" name="Google Shape;397;p32">
            <a:extLst>
              <a:ext uri="{FF2B5EF4-FFF2-40B4-BE49-F238E27FC236}">
                <a16:creationId xmlns:a16="http://schemas.microsoft.com/office/drawing/2014/main" id="{A9C7D0E8-5EC9-66B2-B7B1-3F26ABD16B4D}"/>
              </a:ext>
            </a:extLst>
          </p:cNvPr>
          <p:cNvPicPr preferRelativeResize="0"/>
          <p:nvPr/>
        </p:nvPicPr>
        <p:blipFill rotWithShape="1">
          <a:blip r:embed="rId5">
            <a:alphaModFix/>
          </a:blip>
          <a:srcRect/>
          <a:stretch/>
        </p:blipFill>
        <p:spPr>
          <a:xfrm>
            <a:off x="11778876" y="2125527"/>
            <a:ext cx="4580786" cy="3054486"/>
          </a:xfrm>
          <a:prstGeom prst="rect">
            <a:avLst/>
          </a:prstGeom>
          <a:noFill/>
          <a:ln>
            <a:noFill/>
          </a:ln>
        </p:spPr>
      </p:pic>
      <p:pic>
        <p:nvPicPr>
          <p:cNvPr id="7" name="Google Shape;444;p36">
            <a:extLst>
              <a:ext uri="{FF2B5EF4-FFF2-40B4-BE49-F238E27FC236}">
                <a16:creationId xmlns:a16="http://schemas.microsoft.com/office/drawing/2014/main" id="{F81C3EEF-FD27-859F-50E9-C131983E539D}"/>
              </a:ext>
            </a:extLst>
          </p:cNvPr>
          <p:cNvPicPr preferRelativeResize="0"/>
          <p:nvPr/>
        </p:nvPicPr>
        <p:blipFill rotWithShape="1">
          <a:blip r:embed="rId6">
            <a:alphaModFix/>
          </a:blip>
          <a:srcRect/>
          <a:stretch/>
        </p:blipFill>
        <p:spPr>
          <a:xfrm>
            <a:off x="8356687" y="5565232"/>
            <a:ext cx="4248150" cy="4191000"/>
          </a:xfrm>
          <a:prstGeom prst="rect">
            <a:avLst/>
          </a:prstGeom>
          <a:noFill/>
          <a:ln>
            <a:noFill/>
          </a:ln>
        </p:spPr>
      </p:pic>
      <p:sp>
        <p:nvSpPr>
          <p:cNvPr id="8" name="Título 5">
            <a:extLst>
              <a:ext uri="{FF2B5EF4-FFF2-40B4-BE49-F238E27FC236}">
                <a16:creationId xmlns:a16="http://schemas.microsoft.com/office/drawing/2014/main" id="{3BDFEABC-499F-634E-307E-5A5A3553F69C}"/>
              </a:ext>
            </a:extLst>
          </p:cNvPr>
          <p:cNvSpPr>
            <a:spLocks noGrp="1"/>
          </p:cNvSpPr>
          <p:nvPr>
            <p:ph type="ctrTitle"/>
          </p:nvPr>
        </p:nvSpPr>
        <p:spPr>
          <a:xfrm>
            <a:off x="574674" y="523875"/>
            <a:ext cx="12772835" cy="1216025"/>
          </a:xfrm>
        </p:spPr>
        <p:txBody>
          <a:bodyPr/>
          <a:lstStyle/>
          <a:p>
            <a:r>
              <a:rPr lang="pt-PT" sz="5400" dirty="0" err="1"/>
              <a:t>Iatrogenic</a:t>
            </a:r>
            <a:r>
              <a:rPr lang="pt-PT" sz="5400" dirty="0"/>
              <a:t>/</a:t>
            </a:r>
            <a:r>
              <a:rPr lang="pt-PT" sz="5400" dirty="0" err="1"/>
              <a:t>Drug-induced</a:t>
            </a:r>
            <a:r>
              <a:rPr lang="pt-PT" sz="5400" dirty="0"/>
              <a:t> </a:t>
            </a:r>
            <a:r>
              <a:rPr lang="pt-PT" sz="5400" dirty="0" err="1"/>
              <a:t>injury</a:t>
            </a:r>
            <a:r>
              <a:rPr lang="pt-PT" sz="5400" dirty="0"/>
              <a:t> in </a:t>
            </a:r>
            <a:r>
              <a:rPr lang="pt-PT" sz="5400" dirty="0" err="1"/>
              <a:t>children</a:t>
            </a:r>
            <a:endParaRPr lang="pt-PT" sz="5400" dirty="0"/>
          </a:p>
        </p:txBody>
      </p:sp>
    </p:spTree>
    <p:extLst>
      <p:ext uri="{BB962C8B-B14F-4D97-AF65-F5344CB8AC3E}">
        <p14:creationId xmlns:p14="http://schemas.microsoft.com/office/powerpoint/2010/main" val="4171117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p:txBody>
          <a:bodyPr/>
          <a:lstStyle/>
          <a:p>
            <a:endParaRPr lang="pt-PT" dirty="0"/>
          </a:p>
        </p:txBody>
      </p:sp>
      <p:sp>
        <p:nvSpPr>
          <p:cNvPr id="2" name="Rectangle 2">
            <a:extLst>
              <a:ext uri="{FF2B5EF4-FFF2-40B4-BE49-F238E27FC236}">
                <a16:creationId xmlns:a16="http://schemas.microsoft.com/office/drawing/2014/main" id="{36C103F4-ED59-5297-3BA3-90E29DF3B8D4}"/>
              </a:ext>
            </a:extLst>
          </p:cNvPr>
          <p:cNvSpPr>
            <a:spLocks noChangeArrowheads="1"/>
          </p:cNvSpPr>
          <p:nvPr/>
        </p:nvSpPr>
        <p:spPr bwMode="auto">
          <a:xfrm>
            <a:off x="84138" y="2184778"/>
            <a:ext cx="9488997" cy="5579989"/>
          </a:xfrm>
          <a:prstGeom prst="rect">
            <a:avLst/>
          </a:prstGeom>
          <a:noFill/>
          <a:ln>
            <a:noFill/>
          </a:ln>
          <a:effectLst/>
        </p:spPr>
        <p:txBody>
          <a:bodyPr wrap="square" anchor="ctr">
            <a:spAutoFit/>
          </a:bodyPr>
          <a:lstStyle/>
          <a:p>
            <a:pPr eaLnBrk="1" fontAlgn="auto" hangingPunct="1">
              <a:spcBef>
                <a:spcPts val="0"/>
              </a:spcBef>
              <a:spcAft>
                <a:spcPts val="0"/>
              </a:spcAft>
              <a:defRPr/>
            </a:pPr>
            <a:r>
              <a:rPr lang="en-US" altLang="pt-PT" sz="3200" b="1" dirty="0">
                <a:solidFill>
                  <a:schemeClr val="tx1">
                    <a:lumMod val="50000"/>
                    <a:lumOff val="50000"/>
                  </a:schemeClr>
                </a:solidFill>
                <a:latin typeface="+mn-lt"/>
              </a:rPr>
              <a:t>Clinical history:</a:t>
            </a:r>
          </a:p>
          <a:p>
            <a:pPr eaLnBrk="1" fontAlgn="auto" hangingPunct="1">
              <a:spcBef>
                <a:spcPts val="0"/>
              </a:spcBef>
              <a:spcAft>
                <a:spcPts val="0"/>
              </a:spcAft>
              <a:defRPr/>
            </a:pPr>
            <a:endParaRPr lang="en-GB" altLang="pt-PT" sz="3200" b="1" dirty="0">
              <a:solidFill>
                <a:schemeClr val="tx1">
                  <a:lumMod val="50000"/>
                  <a:lumOff val="50000"/>
                </a:schemeClr>
              </a:solidFill>
              <a:latin typeface="+mn-lt"/>
            </a:endParaRPr>
          </a:p>
          <a:p>
            <a:pPr eaLnBrk="1" fontAlgn="auto" hangingPunct="1">
              <a:lnSpc>
                <a:spcPct val="95000"/>
              </a:lnSpc>
              <a:spcBef>
                <a:spcPts val="0"/>
              </a:spcBef>
              <a:spcAft>
                <a:spcPts val="0"/>
              </a:spcAft>
              <a:buFontTx/>
              <a:buChar char="•"/>
              <a:defRPr/>
            </a:pPr>
            <a:r>
              <a:rPr lang="en-GB" altLang="pt-PT" sz="2800" dirty="0">
                <a:solidFill>
                  <a:schemeClr val="tx1">
                    <a:lumMod val="50000"/>
                    <a:lumOff val="50000"/>
                  </a:schemeClr>
                </a:solidFill>
                <a:latin typeface="+mn-lt"/>
              </a:rPr>
              <a:t> Male, 11-year-old, with iron-deficiency </a:t>
            </a:r>
          </a:p>
          <a:p>
            <a:pPr eaLnBrk="1" fontAlgn="auto" hangingPunct="1">
              <a:lnSpc>
                <a:spcPct val="95000"/>
              </a:lnSpc>
              <a:spcBef>
                <a:spcPts val="0"/>
              </a:spcBef>
              <a:spcAft>
                <a:spcPts val="0"/>
              </a:spcAft>
              <a:buFontTx/>
              <a:buChar char="•"/>
              <a:defRPr/>
            </a:pPr>
            <a:r>
              <a:rPr lang="en-GB" altLang="pt-PT" sz="2800" dirty="0">
                <a:solidFill>
                  <a:schemeClr val="tx1">
                    <a:lumMod val="50000"/>
                    <a:lumOff val="50000"/>
                  </a:schemeClr>
                </a:solidFill>
                <a:latin typeface="+mn-lt"/>
              </a:rPr>
              <a:t>anaemia and occult gastrointestinal tract</a:t>
            </a:r>
          </a:p>
          <a:p>
            <a:pPr eaLnBrk="1" fontAlgn="auto" hangingPunct="1">
              <a:lnSpc>
                <a:spcPct val="95000"/>
              </a:lnSpc>
              <a:spcBef>
                <a:spcPts val="0"/>
              </a:spcBef>
              <a:spcAft>
                <a:spcPts val="0"/>
              </a:spcAft>
              <a:buFontTx/>
              <a:buChar char="•"/>
              <a:defRPr/>
            </a:pPr>
            <a:r>
              <a:rPr lang="en-GB" altLang="pt-PT" sz="2800" dirty="0">
                <a:solidFill>
                  <a:schemeClr val="tx1">
                    <a:lumMod val="50000"/>
                    <a:lumOff val="50000"/>
                  </a:schemeClr>
                </a:solidFill>
                <a:latin typeface="+mn-lt"/>
              </a:rPr>
              <a:t> blood loss. </a:t>
            </a:r>
          </a:p>
          <a:p>
            <a:pPr eaLnBrk="1" fontAlgn="auto" hangingPunct="1">
              <a:lnSpc>
                <a:spcPct val="95000"/>
              </a:lnSpc>
              <a:spcBef>
                <a:spcPts val="0"/>
              </a:spcBef>
              <a:spcAft>
                <a:spcPts val="0"/>
              </a:spcAft>
              <a:buFontTx/>
              <a:buChar char="•"/>
              <a:defRPr/>
            </a:pPr>
            <a:endParaRPr lang="en-GB" altLang="pt-PT" sz="2800" dirty="0">
              <a:solidFill>
                <a:schemeClr val="tx1">
                  <a:lumMod val="50000"/>
                  <a:lumOff val="50000"/>
                </a:schemeClr>
              </a:solidFill>
              <a:latin typeface="+mn-lt"/>
            </a:endParaRPr>
          </a:p>
          <a:p>
            <a:pPr eaLnBrk="1" fontAlgn="auto" hangingPunct="1">
              <a:lnSpc>
                <a:spcPct val="95000"/>
              </a:lnSpc>
              <a:spcBef>
                <a:spcPts val="0"/>
              </a:spcBef>
              <a:spcAft>
                <a:spcPts val="0"/>
              </a:spcAft>
              <a:buFontTx/>
              <a:buChar char="•"/>
              <a:defRPr/>
            </a:pPr>
            <a:r>
              <a:rPr lang="en-GB" altLang="pt-PT" sz="2800" dirty="0">
                <a:solidFill>
                  <a:schemeClr val="tx1">
                    <a:lumMod val="50000"/>
                    <a:lumOff val="50000"/>
                  </a:schemeClr>
                </a:solidFill>
                <a:latin typeface="+mn-lt"/>
              </a:rPr>
              <a:t> The use of nonsteroidal anti-inflammatory drugs (NSAIDs) was denied. Microbiologic study of stools was negative. </a:t>
            </a:r>
          </a:p>
          <a:p>
            <a:pPr eaLnBrk="1" fontAlgn="auto" hangingPunct="1">
              <a:lnSpc>
                <a:spcPct val="95000"/>
              </a:lnSpc>
              <a:spcBef>
                <a:spcPts val="0"/>
              </a:spcBef>
              <a:spcAft>
                <a:spcPts val="0"/>
              </a:spcAft>
              <a:buFontTx/>
              <a:buChar char="•"/>
              <a:defRPr/>
            </a:pPr>
            <a:endParaRPr lang="en-GB" altLang="pt-PT" sz="2800" dirty="0">
              <a:solidFill>
                <a:schemeClr val="tx1">
                  <a:lumMod val="50000"/>
                  <a:lumOff val="50000"/>
                </a:schemeClr>
              </a:solidFill>
              <a:latin typeface="+mn-lt"/>
            </a:endParaRPr>
          </a:p>
          <a:p>
            <a:pPr eaLnBrk="1" fontAlgn="auto" hangingPunct="1">
              <a:lnSpc>
                <a:spcPct val="95000"/>
              </a:lnSpc>
              <a:spcBef>
                <a:spcPts val="0"/>
              </a:spcBef>
              <a:spcAft>
                <a:spcPts val="0"/>
              </a:spcAft>
              <a:buFontTx/>
              <a:buChar char="•"/>
              <a:defRPr/>
            </a:pPr>
            <a:r>
              <a:rPr lang="en-GB" altLang="pt-PT" sz="2800" dirty="0">
                <a:solidFill>
                  <a:schemeClr val="tx1">
                    <a:lumMod val="50000"/>
                    <a:lumOff val="50000"/>
                  </a:schemeClr>
                </a:solidFill>
                <a:latin typeface="+mn-lt"/>
              </a:rPr>
              <a:t> The patient was submitted to video capsule endoscopy which was inconclusive due to the retention of the capsule in the small bowel, requiring surgical removal; </a:t>
            </a:r>
            <a:r>
              <a:rPr lang="en-US" altLang="pt-PT" sz="2800" dirty="0">
                <a:solidFill>
                  <a:schemeClr val="tx1">
                    <a:lumMod val="50000"/>
                    <a:lumOff val="50000"/>
                  </a:schemeClr>
                </a:solidFill>
                <a:latin typeface="+mn-lt"/>
              </a:rPr>
              <a:t>an intraoperative </a:t>
            </a:r>
            <a:r>
              <a:rPr lang="en-US" altLang="pt-PT" sz="2800" dirty="0" err="1">
                <a:solidFill>
                  <a:schemeClr val="tx1">
                    <a:lumMod val="50000"/>
                    <a:lumOff val="50000"/>
                  </a:schemeClr>
                </a:solidFill>
                <a:latin typeface="+mn-lt"/>
              </a:rPr>
              <a:t>enteroscopy</a:t>
            </a:r>
            <a:r>
              <a:rPr lang="en-US" altLang="pt-PT" sz="2800" dirty="0">
                <a:solidFill>
                  <a:schemeClr val="tx1">
                    <a:lumMod val="50000"/>
                    <a:lumOff val="50000"/>
                  </a:schemeClr>
                </a:solidFill>
                <a:latin typeface="+mn-lt"/>
              </a:rPr>
              <a:t> was performed. </a:t>
            </a:r>
            <a:r>
              <a:rPr lang="en-GB" altLang="pt-PT" sz="2800" dirty="0">
                <a:solidFill>
                  <a:schemeClr val="tx1">
                    <a:lumMod val="50000"/>
                    <a:lumOff val="50000"/>
                  </a:schemeClr>
                </a:solidFill>
                <a:latin typeface="+mn-lt"/>
              </a:rPr>
              <a:t> </a:t>
            </a:r>
          </a:p>
        </p:txBody>
      </p:sp>
      <p:pic>
        <p:nvPicPr>
          <p:cNvPr id="5" name="Picture 4">
            <a:extLst>
              <a:ext uri="{FF2B5EF4-FFF2-40B4-BE49-F238E27FC236}">
                <a16:creationId xmlns:a16="http://schemas.microsoft.com/office/drawing/2014/main" id="{501311E0-7F89-A7EC-3A52-C6572255A808}"/>
              </a:ext>
            </a:extLst>
          </p:cNvPr>
          <p:cNvPicPr>
            <a:picLocks noChangeAspect="1" noChangeArrowheads="1"/>
          </p:cNvPicPr>
          <p:nvPr/>
        </p:nvPicPr>
        <p:blipFill>
          <a:blip r:embed="rId5"/>
          <a:srcRect/>
          <a:stretch>
            <a:fillRect/>
          </a:stretch>
        </p:blipFill>
        <p:spPr bwMode="auto">
          <a:xfrm>
            <a:off x="12816346" y="1740308"/>
            <a:ext cx="2809875" cy="2106613"/>
          </a:xfrm>
          <a:prstGeom prst="rect">
            <a:avLst/>
          </a:prstGeom>
          <a:ln>
            <a:noFill/>
          </a:ln>
          <a:effectLst>
            <a:outerShdw blurRad="190500" algn="tl" rotWithShape="0">
              <a:srgbClr val="000000">
                <a:alpha val="70000"/>
              </a:srgbClr>
            </a:outerShdw>
          </a:effectLst>
        </p:spPr>
      </p:pic>
      <p:pic>
        <p:nvPicPr>
          <p:cNvPr id="7" name="Picture 5">
            <a:extLst>
              <a:ext uri="{FF2B5EF4-FFF2-40B4-BE49-F238E27FC236}">
                <a16:creationId xmlns:a16="http://schemas.microsoft.com/office/drawing/2014/main" id="{93324245-122C-2CBD-5E89-2037475CAE5E}"/>
              </a:ext>
            </a:extLst>
          </p:cNvPr>
          <p:cNvPicPr>
            <a:picLocks noChangeAspect="1" noChangeArrowheads="1"/>
          </p:cNvPicPr>
          <p:nvPr/>
        </p:nvPicPr>
        <p:blipFill>
          <a:blip r:embed="rId6"/>
          <a:srcRect/>
          <a:stretch>
            <a:fillRect/>
          </a:stretch>
        </p:blipFill>
        <p:spPr bwMode="auto">
          <a:xfrm>
            <a:off x="7272796" y="82958"/>
            <a:ext cx="5327650" cy="399573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B459B8D-62C8-4EAE-6A51-0FC5CE97260C}"/>
              </a:ext>
            </a:extLst>
          </p:cNvPr>
          <p:cNvPicPr>
            <a:picLocks noChangeAspect="1" noChangeArrowheads="1"/>
          </p:cNvPicPr>
          <p:nvPr/>
        </p:nvPicPr>
        <p:blipFill>
          <a:blip r:embed="rId7"/>
          <a:srcRect/>
          <a:stretch>
            <a:fillRect/>
          </a:stretch>
        </p:blipFill>
        <p:spPr bwMode="auto">
          <a:xfrm>
            <a:off x="9576258" y="4259671"/>
            <a:ext cx="2809875" cy="210661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0ACAA652-F11D-0D6F-355C-5351547D5477}"/>
              </a:ext>
            </a:extLst>
          </p:cNvPr>
          <p:cNvPicPr>
            <a:picLocks noChangeAspect="1" noChangeArrowheads="1"/>
          </p:cNvPicPr>
          <p:nvPr/>
        </p:nvPicPr>
        <p:blipFill>
          <a:blip r:embed="rId8"/>
          <a:srcRect/>
          <a:stretch>
            <a:fillRect/>
          </a:stretch>
        </p:blipFill>
        <p:spPr bwMode="auto">
          <a:xfrm>
            <a:off x="12600446" y="4043771"/>
            <a:ext cx="2808287" cy="2106612"/>
          </a:xfrm>
          <a:prstGeom prst="rect">
            <a:avLst/>
          </a:prstGeom>
          <a:ln>
            <a:noFill/>
          </a:ln>
          <a:effectLst>
            <a:outerShdw blurRad="190500" algn="tl" rotWithShape="0">
              <a:srgbClr val="000000">
                <a:alpha val="70000"/>
              </a:srgbClr>
            </a:outerShdw>
          </a:effectLst>
        </p:spPr>
      </p:pic>
      <p:pic>
        <p:nvPicPr>
          <p:cNvPr id="11" name="Picture 5">
            <a:extLst>
              <a:ext uri="{FF2B5EF4-FFF2-40B4-BE49-F238E27FC236}">
                <a16:creationId xmlns:a16="http://schemas.microsoft.com/office/drawing/2014/main" id="{1EF15EE9-8A22-6060-3E54-A47CD5CF04E7}"/>
              </a:ext>
            </a:extLst>
          </p:cNvPr>
          <p:cNvPicPr>
            <a:picLocks noChangeAspect="1" noChangeArrowheads="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0375789" y="6677602"/>
            <a:ext cx="3671887" cy="29416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72D2A636-7C4D-1374-7ED1-8FB351D5A662}"/>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14308991" y="6631191"/>
            <a:ext cx="3670300" cy="2936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18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AD7972-1A67-60BB-42FF-1CBCDB0C0F38}"/>
              </a:ext>
            </a:extLst>
          </p:cNvPr>
          <p:cNvPicPr>
            <a:picLocks noChangeAspect="1"/>
          </p:cNvPicPr>
          <p:nvPr/>
        </p:nvPicPr>
        <p:blipFill>
          <a:blip r:embed="rId2"/>
          <a:stretch>
            <a:fillRect/>
          </a:stretch>
        </p:blipFill>
        <p:spPr>
          <a:xfrm>
            <a:off x="428626" y="878683"/>
            <a:ext cx="6950870" cy="2536031"/>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7262D107-13F3-545D-559D-AAC2816C8B03}"/>
              </a:ext>
            </a:extLst>
          </p:cNvPr>
          <p:cNvPicPr>
            <a:picLocks noChangeAspect="1"/>
          </p:cNvPicPr>
          <p:nvPr/>
        </p:nvPicPr>
        <p:blipFill>
          <a:blip r:embed="rId3"/>
          <a:stretch>
            <a:fillRect/>
          </a:stretch>
        </p:blipFill>
        <p:spPr>
          <a:xfrm>
            <a:off x="5014913" y="4121945"/>
            <a:ext cx="6738938" cy="5403056"/>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C6AFC912-9325-EB7B-B321-6CEBC1AB6932}"/>
              </a:ext>
            </a:extLst>
          </p:cNvPr>
          <p:cNvPicPr>
            <a:picLocks noChangeAspect="1"/>
          </p:cNvPicPr>
          <p:nvPr/>
        </p:nvPicPr>
        <p:blipFill>
          <a:blip r:embed="rId4"/>
          <a:stretch>
            <a:fillRect/>
          </a:stretch>
        </p:blipFill>
        <p:spPr>
          <a:xfrm>
            <a:off x="11896725" y="4138613"/>
            <a:ext cx="5962650" cy="6129338"/>
          </a:xfrm>
          <a:prstGeom prst="rect">
            <a:avLst/>
          </a:prstGeom>
          <a:ln>
            <a:noFill/>
          </a:ln>
          <a:effectLst>
            <a:outerShdw blurRad="292100" dist="139700" dir="2700000" algn="tl" rotWithShape="0">
              <a:srgbClr val="333333">
                <a:alpha val="65000"/>
              </a:srgbClr>
            </a:outerShdw>
          </a:effectLst>
        </p:spPr>
      </p:pic>
      <p:pic>
        <p:nvPicPr>
          <p:cNvPr id="35845" name="Imagem 10">
            <a:extLst>
              <a:ext uri="{FF2B5EF4-FFF2-40B4-BE49-F238E27FC236}">
                <a16:creationId xmlns:a16="http://schemas.microsoft.com/office/drawing/2014/main" id="{B00A9AD5-FF46-6258-8CB4-1161FD534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493295"/>
            <a:ext cx="5317332" cy="48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2">
            <a:extLst>
              <a:ext uri="{FF2B5EF4-FFF2-40B4-BE49-F238E27FC236}">
                <a16:creationId xmlns:a16="http://schemas.microsoft.com/office/drawing/2014/main" id="{15754DAE-D939-8134-BBD4-AE1A3018B164}"/>
              </a:ext>
            </a:extLst>
          </p:cNvPr>
          <p:cNvSpPr txBox="1">
            <a:spLocks noChangeArrowheads="1"/>
          </p:cNvSpPr>
          <p:nvPr/>
        </p:nvSpPr>
        <p:spPr bwMode="auto">
          <a:xfrm>
            <a:off x="7534275" y="1300163"/>
            <a:ext cx="103251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pt-PT" altLang="pt-PT" sz="2100"/>
              <a:t>NSAIDs act on cyclo–oxygenase to inhibit the synthesis of prostaglandins, the loss of which damages enterocytes, alters villous microcirculation and disrupts mucosal integrity.</a:t>
            </a:r>
          </a:p>
          <a:p>
            <a:pPr algn="ctr">
              <a:lnSpc>
                <a:spcPct val="100000"/>
              </a:lnSpc>
              <a:spcBef>
                <a:spcPct val="0"/>
              </a:spcBef>
              <a:buFontTx/>
              <a:buNone/>
            </a:pPr>
            <a:r>
              <a:rPr lang="pt-PT" altLang="pt-PT" sz="2100"/>
              <a:t>NSAIDs can also have a local mucosal effect by uncoupling ATP synthesis in the mitochondria of enterocytes. Resulting tissue disturbance can lead to circumferential ulceration with the mucosa further vulnerable to damage by bacteria or toxins</a:t>
            </a:r>
          </a:p>
        </p:txBody>
      </p:sp>
      <p:sp>
        <p:nvSpPr>
          <p:cNvPr id="14" name="Seta: Curvada para Baixo 13">
            <a:extLst>
              <a:ext uri="{FF2B5EF4-FFF2-40B4-BE49-F238E27FC236}">
                <a16:creationId xmlns:a16="http://schemas.microsoft.com/office/drawing/2014/main" id="{6C631D02-550A-4B5B-8EEE-DB29461A1AF0}"/>
              </a:ext>
            </a:extLst>
          </p:cNvPr>
          <p:cNvSpPr/>
          <p:nvPr/>
        </p:nvSpPr>
        <p:spPr>
          <a:xfrm rot="21362497">
            <a:off x="2093120" y="1021557"/>
            <a:ext cx="6386513" cy="6548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sz="2700">
              <a:solidFill>
                <a:schemeClr val="tx1"/>
              </a:solidFill>
            </a:endParaRPr>
          </a:p>
        </p:txBody>
      </p:sp>
      <p:sp>
        <p:nvSpPr>
          <p:cNvPr id="8" name="CaixaDeTexto 7">
            <a:extLst>
              <a:ext uri="{FF2B5EF4-FFF2-40B4-BE49-F238E27FC236}">
                <a16:creationId xmlns:a16="http://schemas.microsoft.com/office/drawing/2014/main" id="{400C54EF-A165-0481-9D1A-DE1A8CD00904}"/>
              </a:ext>
            </a:extLst>
          </p:cNvPr>
          <p:cNvSpPr txBox="1"/>
          <p:nvPr/>
        </p:nvSpPr>
        <p:spPr>
          <a:xfrm>
            <a:off x="288132" y="54770"/>
            <a:ext cx="17552193" cy="738664"/>
          </a:xfrm>
          <a:prstGeom prst="rect">
            <a:avLst/>
          </a:prstGeom>
          <a:noFill/>
        </p:spPr>
        <p:txBody>
          <a:bodyPr>
            <a:spAutoFit/>
          </a:bodyPr>
          <a:lstStyle/>
          <a:p>
            <a:pPr algn="ctr">
              <a:defRPr/>
            </a:pPr>
            <a:r>
              <a:rPr lang="en-US" sz="4200" dirty="0">
                <a:solidFill>
                  <a:schemeClr val="tx1">
                    <a:lumMod val="50000"/>
                    <a:lumOff val="50000"/>
                  </a:schemeClr>
                </a:solidFill>
                <a:effectLst>
                  <a:outerShdw blurRad="38100" dist="38100" dir="2700000" algn="tl">
                    <a:srgbClr val="000000">
                      <a:alpha val="43137"/>
                    </a:srgbClr>
                  </a:outerShdw>
                </a:effectLst>
              </a:rPr>
              <a:t>Diaphragm Disease is characteristically associated to the use of NSAIDs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B33B431-1E46-9787-E1EA-1DE5FA74EA0D}"/>
              </a:ext>
            </a:extLst>
          </p:cNvPr>
          <p:cNvPicPr>
            <a:picLocks noChangeAspect="1"/>
          </p:cNvPicPr>
          <p:nvPr/>
        </p:nvPicPr>
        <p:blipFill rotWithShape="1">
          <a:blip r:embed="rId2"/>
          <a:srcRect l="3960" r="2590"/>
          <a:stretch/>
        </p:blipFill>
        <p:spPr>
          <a:xfrm>
            <a:off x="497683" y="3707607"/>
            <a:ext cx="10698956" cy="5000625"/>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BCC851E5-8C39-A10C-6216-FB3137BC30B3}"/>
              </a:ext>
            </a:extLst>
          </p:cNvPr>
          <p:cNvPicPr>
            <a:picLocks noChangeAspect="1"/>
          </p:cNvPicPr>
          <p:nvPr/>
        </p:nvPicPr>
        <p:blipFill>
          <a:blip r:embed="rId3"/>
          <a:stretch>
            <a:fillRect/>
          </a:stretch>
        </p:blipFill>
        <p:spPr>
          <a:xfrm>
            <a:off x="11303795" y="4495800"/>
            <a:ext cx="6388893" cy="3317082"/>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17F76C08-090D-4E2B-E31E-8E52A9C8AC49}"/>
              </a:ext>
            </a:extLst>
          </p:cNvPr>
          <p:cNvPicPr>
            <a:picLocks noChangeAspect="1"/>
          </p:cNvPicPr>
          <p:nvPr/>
        </p:nvPicPr>
        <p:blipFill>
          <a:blip r:embed="rId4"/>
          <a:stretch>
            <a:fillRect/>
          </a:stretch>
        </p:blipFill>
        <p:spPr>
          <a:xfrm>
            <a:off x="497682" y="1054895"/>
            <a:ext cx="6007893" cy="2252663"/>
          </a:xfrm>
          <a:prstGeom prst="rect">
            <a:avLst/>
          </a:prstGeom>
          <a:ln>
            <a:noFill/>
          </a:ln>
          <a:effectLst>
            <a:outerShdw blurRad="292100" dist="139700" dir="2700000" algn="tl" rotWithShape="0">
              <a:srgbClr val="333333">
                <a:alpha val="65000"/>
              </a:srgbClr>
            </a:outerShdw>
          </a:effectLst>
        </p:spPr>
      </p:pic>
      <p:pic>
        <p:nvPicPr>
          <p:cNvPr id="34821" name="Imagem 10">
            <a:extLst>
              <a:ext uri="{FF2B5EF4-FFF2-40B4-BE49-F238E27FC236}">
                <a16:creationId xmlns:a16="http://schemas.microsoft.com/office/drawing/2014/main" id="{12D87C72-F524-5D70-A54A-1B4689C15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2" y="1083470"/>
            <a:ext cx="1626393"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m 14">
            <a:extLst>
              <a:ext uri="{FF2B5EF4-FFF2-40B4-BE49-F238E27FC236}">
                <a16:creationId xmlns:a16="http://schemas.microsoft.com/office/drawing/2014/main" id="{268B60E2-5373-6984-090D-F818E180A6B7}"/>
              </a:ext>
            </a:extLst>
          </p:cNvPr>
          <p:cNvPicPr>
            <a:picLocks noChangeAspect="1"/>
          </p:cNvPicPr>
          <p:nvPr/>
        </p:nvPicPr>
        <p:blipFill>
          <a:blip r:embed="rId6"/>
          <a:stretch>
            <a:fillRect/>
          </a:stretch>
        </p:blipFill>
        <p:spPr>
          <a:xfrm>
            <a:off x="8584408" y="8939213"/>
            <a:ext cx="9632156" cy="1281113"/>
          </a:xfrm>
          <a:prstGeom prst="rect">
            <a:avLst/>
          </a:prstGeom>
          <a:ln>
            <a:noFill/>
          </a:ln>
          <a:effectLst>
            <a:outerShdw blurRad="292100" dist="139700" dir="2700000" algn="tl" rotWithShape="0">
              <a:srgbClr val="333333">
                <a:alpha val="65000"/>
              </a:srgbClr>
            </a:outerShdw>
          </a:effectLst>
        </p:spPr>
      </p:pic>
      <p:sp>
        <p:nvSpPr>
          <p:cNvPr id="34823" name="CaixaDeTexto 18">
            <a:extLst>
              <a:ext uri="{FF2B5EF4-FFF2-40B4-BE49-F238E27FC236}">
                <a16:creationId xmlns:a16="http://schemas.microsoft.com/office/drawing/2014/main" id="{C9F3AD14-0781-F8FE-9283-AAE1EB00BD74}"/>
              </a:ext>
            </a:extLst>
          </p:cNvPr>
          <p:cNvSpPr txBox="1">
            <a:spLocks noChangeArrowheads="1"/>
          </p:cNvSpPr>
          <p:nvPr/>
        </p:nvSpPr>
        <p:spPr bwMode="auto">
          <a:xfrm>
            <a:off x="497682" y="3214688"/>
            <a:ext cx="6007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pt-PT" sz="1800"/>
              <a:t>AJR Am J Roentgenol. 2014;202(2):W140-5</a:t>
            </a:r>
            <a:endParaRPr lang="pt-PT" altLang="pt-PT" sz="1800"/>
          </a:p>
        </p:txBody>
      </p:sp>
      <p:sp>
        <p:nvSpPr>
          <p:cNvPr id="8" name="CaixaDeTexto 7">
            <a:extLst>
              <a:ext uri="{FF2B5EF4-FFF2-40B4-BE49-F238E27FC236}">
                <a16:creationId xmlns:a16="http://schemas.microsoft.com/office/drawing/2014/main" id="{20717048-B642-0AA0-3ACC-08E4DBD73DA1}"/>
              </a:ext>
            </a:extLst>
          </p:cNvPr>
          <p:cNvSpPr txBox="1"/>
          <p:nvPr/>
        </p:nvSpPr>
        <p:spPr>
          <a:xfrm>
            <a:off x="288132" y="54770"/>
            <a:ext cx="17552193" cy="1569660"/>
          </a:xfrm>
          <a:prstGeom prst="rect">
            <a:avLst/>
          </a:prstGeom>
          <a:noFill/>
        </p:spPr>
        <p:txBody>
          <a:bodyPr>
            <a:spAutoFit/>
          </a:bodyPr>
          <a:lstStyle/>
          <a:p>
            <a:pPr algn="ctr">
              <a:defRPr/>
            </a:pPr>
            <a:r>
              <a:rPr lang="en-US" sz="4800" dirty="0">
                <a:solidFill>
                  <a:srgbClr val="476559"/>
                </a:solidFill>
                <a:effectLst>
                  <a:outerShdw blurRad="38100" dist="38100" dir="2700000" algn="tl">
                    <a:srgbClr val="000000">
                      <a:alpha val="43137"/>
                    </a:srgbClr>
                  </a:outerShdw>
                </a:effectLst>
              </a:rPr>
              <a:t>Diaphragm Disease is characteristically associated to the use of NSAIDs</a:t>
            </a:r>
          </a:p>
        </p:txBody>
      </p:sp>
      <p:cxnSp>
        <p:nvCxnSpPr>
          <p:cNvPr id="3" name="Conexão reta 2">
            <a:extLst>
              <a:ext uri="{FF2B5EF4-FFF2-40B4-BE49-F238E27FC236}">
                <a16:creationId xmlns:a16="http://schemas.microsoft.com/office/drawing/2014/main" id="{76CB6C10-C680-AA41-DA61-EC52E678CEC9}"/>
              </a:ext>
            </a:extLst>
          </p:cNvPr>
          <p:cNvCxnSpPr>
            <a:cxnSpLocks/>
            <a:stCxn id="15" idx="1"/>
          </p:cNvCxnSpPr>
          <p:nvPr/>
        </p:nvCxnSpPr>
        <p:spPr>
          <a:xfrm>
            <a:off x="8584408" y="9579770"/>
            <a:ext cx="6965156"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2" name="Picture 4">
            <a:extLst>
              <a:ext uri="{FF2B5EF4-FFF2-40B4-BE49-F238E27FC236}">
                <a16:creationId xmlns:a16="http://schemas.microsoft.com/office/drawing/2014/main" id="{D76E4669-5737-42D1-EFFA-C3737BCA2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0770" y="66675"/>
            <a:ext cx="7991475" cy="599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F39D102C-12F8-9ABE-A1F6-453EF0B1FA92}"/>
              </a:ext>
            </a:extLst>
          </p:cNvPr>
          <p:cNvPicPr>
            <a:picLocks noChangeAspect="1" noChangeArrowheads="1"/>
          </p:cNvPicPr>
          <p:nvPr/>
        </p:nvPicPr>
        <p:blipFill>
          <a:blip r:embed="rId6">
            <a:lum contrast="-6000"/>
            <a:extLst>
              <a:ext uri="{28A0092B-C50C-407E-A947-70E740481C1C}">
                <a14:useLocalDpi xmlns:a14="http://schemas.microsoft.com/office/drawing/2010/main" val="0"/>
              </a:ext>
            </a:extLst>
          </a:blip>
          <a:srcRect/>
          <a:stretch>
            <a:fillRect/>
          </a:stretch>
        </p:blipFill>
        <p:spPr bwMode="auto">
          <a:xfrm>
            <a:off x="9467851" y="5029200"/>
            <a:ext cx="6481763" cy="51911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6">
            <a:extLst>
              <a:ext uri="{FF2B5EF4-FFF2-40B4-BE49-F238E27FC236}">
                <a16:creationId xmlns:a16="http://schemas.microsoft.com/office/drawing/2014/main" id="{1A5A796C-1980-82B2-5DD8-9134FA0B7B62}"/>
              </a:ext>
            </a:extLst>
          </p:cNvPr>
          <p:cNvSpPr txBox="1">
            <a:spLocks noChangeArrowheads="1"/>
          </p:cNvSpPr>
          <p:nvPr/>
        </p:nvSpPr>
        <p:spPr bwMode="auto">
          <a:xfrm>
            <a:off x="2447925" y="7519988"/>
            <a:ext cx="6342314" cy="2308324"/>
          </a:xfrm>
          <a:prstGeom prst="rect">
            <a:avLst/>
          </a:prstGeom>
          <a:noFill/>
          <a:ln>
            <a:noFill/>
          </a:ln>
          <a:effectLst/>
        </p:spPr>
        <p:txBody>
          <a:bodyPr wrap="none">
            <a:spAutoFit/>
          </a:bodyPr>
          <a:lstStyle/>
          <a:p>
            <a:pPr>
              <a:defRPr/>
            </a:pPr>
            <a:r>
              <a:rPr lang="pt-PT" altLang="pt-PT" sz="7200" dirty="0" err="1">
                <a:solidFill>
                  <a:schemeClr val="tx1">
                    <a:lumMod val="50000"/>
                    <a:lumOff val="50000"/>
                  </a:schemeClr>
                </a:solidFill>
              </a:rPr>
              <a:t>Once</a:t>
            </a:r>
            <a:r>
              <a:rPr lang="pt-PT" altLang="pt-PT" sz="7200" dirty="0">
                <a:solidFill>
                  <a:schemeClr val="tx1">
                    <a:lumMod val="50000"/>
                    <a:lumOff val="50000"/>
                  </a:schemeClr>
                </a:solidFill>
              </a:rPr>
              <a:t> </a:t>
            </a:r>
            <a:r>
              <a:rPr lang="pt-PT" altLang="pt-PT" sz="7200" dirty="0" err="1">
                <a:solidFill>
                  <a:schemeClr val="tx1">
                    <a:lumMod val="50000"/>
                    <a:lumOff val="50000"/>
                  </a:schemeClr>
                </a:solidFill>
              </a:rPr>
              <a:t>seen</a:t>
            </a:r>
            <a:r>
              <a:rPr lang="pt-PT" altLang="pt-PT" sz="7200" dirty="0">
                <a:solidFill>
                  <a:schemeClr val="tx1">
                    <a:lumMod val="50000"/>
                    <a:lumOff val="50000"/>
                  </a:schemeClr>
                </a:solidFill>
              </a:rPr>
              <a:t>, </a:t>
            </a:r>
          </a:p>
          <a:p>
            <a:pPr>
              <a:defRPr/>
            </a:pPr>
            <a:r>
              <a:rPr lang="pt-PT" altLang="pt-PT" sz="7200" dirty="0" err="1">
                <a:solidFill>
                  <a:schemeClr val="tx1">
                    <a:lumMod val="50000"/>
                    <a:lumOff val="50000"/>
                  </a:schemeClr>
                </a:solidFill>
              </a:rPr>
              <a:t>never</a:t>
            </a:r>
            <a:r>
              <a:rPr lang="pt-PT" altLang="pt-PT" sz="7200" dirty="0">
                <a:solidFill>
                  <a:schemeClr val="tx1">
                    <a:lumMod val="50000"/>
                    <a:lumOff val="50000"/>
                  </a:schemeClr>
                </a:solidFill>
              </a:rPr>
              <a:t> </a:t>
            </a:r>
            <a:r>
              <a:rPr lang="pt-PT" altLang="pt-PT" sz="7200" dirty="0" err="1">
                <a:solidFill>
                  <a:schemeClr val="tx1">
                    <a:lumMod val="50000"/>
                    <a:lumOff val="50000"/>
                  </a:schemeClr>
                </a:solidFill>
              </a:rPr>
              <a:t>forgotten</a:t>
            </a:r>
            <a:r>
              <a:rPr lang="pt-PT" altLang="pt-PT" sz="7200" dirty="0">
                <a:solidFill>
                  <a:schemeClr val="tx1">
                    <a:lumMod val="50000"/>
                    <a:lumOff val="50000"/>
                  </a:schemeClr>
                </a:solidFill>
              </a:rPr>
              <a:t>!</a:t>
            </a:r>
            <a:endParaRPr lang="en-GB" altLang="pt-PT" sz="7200" dirty="0">
              <a:solidFill>
                <a:schemeClr val="tx1">
                  <a:lumMod val="50000"/>
                  <a:lumOff val="50000"/>
                </a:schemeClr>
              </a:solidFill>
            </a:endParaRPr>
          </a:p>
        </p:txBody>
      </p:sp>
      <p:sp>
        <p:nvSpPr>
          <p:cNvPr id="8" name="CaixaDeTexto 7">
            <a:extLst>
              <a:ext uri="{FF2B5EF4-FFF2-40B4-BE49-F238E27FC236}">
                <a16:creationId xmlns:a16="http://schemas.microsoft.com/office/drawing/2014/main" id="{D071C40E-7135-47DF-C81A-A7663A38131C}"/>
              </a:ext>
            </a:extLst>
          </p:cNvPr>
          <p:cNvSpPr txBox="1"/>
          <p:nvPr/>
        </p:nvSpPr>
        <p:spPr>
          <a:xfrm>
            <a:off x="10548938" y="1943100"/>
            <a:ext cx="6770058" cy="1107996"/>
          </a:xfrm>
          <a:prstGeom prst="rect">
            <a:avLst/>
          </a:prstGeom>
          <a:noFill/>
        </p:spPr>
        <p:txBody>
          <a:bodyPr wrap="none">
            <a:spAutoFit/>
          </a:bodyPr>
          <a:lstStyle/>
          <a:p>
            <a:pPr>
              <a:defRPr/>
            </a:pPr>
            <a:r>
              <a:rPr lang="pt-PT" sz="6600" dirty="0" err="1">
                <a:solidFill>
                  <a:schemeClr val="tx1">
                    <a:lumMod val="50000"/>
                    <a:lumOff val="50000"/>
                  </a:schemeClr>
                </a:solidFill>
              </a:rPr>
              <a:t>Diaphragm</a:t>
            </a:r>
            <a:r>
              <a:rPr lang="pt-PT" sz="6600" dirty="0">
                <a:solidFill>
                  <a:schemeClr val="tx1">
                    <a:lumMod val="50000"/>
                    <a:lumOff val="50000"/>
                  </a:schemeClr>
                </a:solidFill>
              </a:rPr>
              <a:t> </a:t>
            </a:r>
            <a:r>
              <a:rPr lang="pt-PT" sz="6600" dirty="0" err="1">
                <a:solidFill>
                  <a:schemeClr val="tx1">
                    <a:lumMod val="50000"/>
                    <a:lumOff val="50000"/>
                  </a:schemeClr>
                </a:solidFill>
              </a:rPr>
              <a:t>Disease</a:t>
            </a:r>
            <a:endParaRPr lang="pt-PT" sz="6600" dirty="0">
              <a:solidFill>
                <a:schemeClr val="tx1">
                  <a:lumMod val="50000"/>
                  <a:lumOff val="50000"/>
                </a:schemeClr>
              </a:solidFill>
            </a:endParaRPr>
          </a:p>
        </p:txBody>
      </p:sp>
    </p:spTree>
    <p:extLst>
      <p:ext uri="{BB962C8B-B14F-4D97-AF65-F5344CB8AC3E}">
        <p14:creationId xmlns:p14="http://schemas.microsoft.com/office/powerpoint/2010/main" val="1372869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6">
            <a:extLst>
              <a:ext uri="{FF2B5EF4-FFF2-40B4-BE49-F238E27FC236}">
                <a16:creationId xmlns:a16="http://schemas.microsoft.com/office/drawing/2014/main" id="{C6458645-F428-8A92-8C2E-D542C650C81D}"/>
              </a:ext>
            </a:extLst>
          </p:cNvPr>
          <p:cNvPicPr>
            <a:picLocks noChangeAspect="1"/>
          </p:cNvPicPr>
          <p:nvPr/>
        </p:nvPicPr>
        <p:blipFill rotWithShape="1">
          <a:blip r:embed="rId3"/>
          <a:srcRect l="10298" r="27181"/>
          <a:stretch/>
        </p:blipFill>
        <p:spPr>
          <a:xfrm>
            <a:off x="2798372" y="5740069"/>
            <a:ext cx="3902679" cy="3513114"/>
          </a:xfrm>
          <a:prstGeom prst="rect">
            <a:avLst/>
          </a:prstGeom>
          <a:ln>
            <a:noFill/>
          </a:ln>
          <a:effectLst>
            <a:softEdge rad="112500"/>
          </a:effectLst>
        </p:spPr>
      </p:pic>
      <p:sp>
        <p:nvSpPr>
          <p:cNvPr id="2" name="Título 1"/>
          <p:cNvSpPr>
            <a:spLocks noGrp="1"/>
          </p:cNvSpPr>
          <p:nvPr>
            <p:ph type="ctrTitle"/>
          </p:nvPr>
        </p:nvSpPr>
        <p:spPr/>
        <p:txBody>
          <a:bodyPr/>
          <a:lstStyle/>
          <a:p>
            <a:r>
              <a:rPr lang="pt-BR" dirty="0" err="1"/>
              <a:t>Thank</a:t>
            </a:r>
            <a:r>
              <a:rPr lang="pt-BR" dirty="0"/>
              <a:t> </a:t>
            </a:r>
            <a:r>
              <a:rPr lang="pt-BR" dirty="0" err="1"/>
              <a:t>You</a:t>
            </a:r>
            <a:r>
              <a:rPr lang="pt-BR" dirty="0"/>
              <a:t>!</a:t>
            </a:r>
          </a:p>
        </p:txBody>
      </p:sp>
      <p:pic>
        <p:nvPicPr>
          <p:cNvPr id="4" name="Imagem 3"/>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53116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150214" cy="2352994"/>
          </a:xfrm>
        </p:spPr>
        <p:txBody>
          <a:bodyPr/>
          <a:lstStyle/>
          <a:p>
            <a:r>
              <a:rPr lang="en-US" sz="6600" dirty="0"/>
              <a:t>Indications to perform a liver biopsy in DILI</a:t>
            </a:r>
            <a:endParaRPr lang="pt-BR" sz="66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C146C470-785B-4D72-22C0-0C113130D75A}"/>
              </a:ext>
            </a:extLst>
          </p:cNvPr>
          <p:cNvPicPr>
            <a:picLocks noChangeAspect="1"/>
          </p:cNvPicPr>
          <p:nvPr/>
        </p:nvPicPr>
        <p:blipFill rotWithShape="1">
          <a:blip r:embed="rId4">
            <a:extLst>
              <a:ext uri="{28A0092B-C50C-407E-A947-70E740481C1C}">
                <a14:useLocalDpi xmlns:a14="http://schemas.microsoft.com/office/drawing/2010/main" val="0"/>
              </a:ext>
            </a:extLst>
          </a:blip>
          <a:srcRect l="4212" t="26862" r="15053" b="17621"/>
          <a:stretch/>
        </p:blipFill>
        <p:spPr>
          <a:xfrm>
            <a:off x="1429056" y="2877171"/>
            <a:ext cx="15429888" cy="6631469"/>
          </a:xfrm>
          <a:prstGeom prst="rect">
            <a:avLst/>
          </a:prstGeom>
        </p:spPr>
      </p:pic>
    </p:spTree>
    <p:extLst>
      <p:ext uri="{BB962C8B-B14F-4D97-AF65-F5344CB8AC3E}">
        <p14:creationId xmlns:p14="http://schemas.microsoft.com/office/powerpoint/2010/main" val="2845951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6" name="Título 5">
            <a:extLst>
              <a:ext uri="{FF2B5EF4-FFF2-40B4-BE49-F238E27FC236}">
                <a16:creationId xmlns:a16="http://schemas.microsoft.com/office/drawing/2014/main" id="{782602F9-4D7C-8AF4-D08D-B126E1D82BE3}"/>
              </a:ext>
            </a:extLst>
          </p:cNvPr>
          <p:cNvSpPr>
            <a:spLocks noGrp="1"/>
          </p:cNvSpPr>
          <p:nvPr>
            <p:ph type="ctrTitle"/>
          </p:nvPr>
        </p:nvSpPr>
        <p:spPr/>
        <p:txBody>
          <a:bodyPr/>
          <a:lstStyle/>
          <a:p>
            <a:endParaRPr lang="pt-PT"/>
          </a:p>
        </p:txBody>
      </p:sp>
    </p:spTree>
    <p:extLst>
      <p:ext uri="{BB962C8B-B14F-4D97-AF65-F5344CB8AC3E}">
        <p14:creationId xmlns:p14="http://schemas.microsoft.com/office/powerpoint/2010/main" val="827101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789F835-6D6B-7794-4B52-7F110CE2EEEC}"/>
              </a:ext>
            </a:extLst>
          </p:cNvPr>
          <p:cNvSpPr>
            <a:spLocks noGrp="1"/>
          </p:cNvSpPr>
          <p:nvPr>
            <p:ph type="ctrTitle"/>
          </p:nvPr>
        </p:nvSpPr>
        <p:spPr/>
        <p:txBody>
          <a:bodyPr/>
          <a:lstStyle/>
          <a:p>
            <a:endParaRPr lang="pt-PT" dirty="0"/>
          </a:p>
        </p:txBody>
      </p:sp>
    </p:spTree>
    <p:extLst>
      <p:ext uri="{BB962C8B-B14F-4D97-AF65-F5344CB8AC3E}">
        <p14:creationId xmlns:p14="http://schemas.microsoft.com/office/powerpoint/2010/main" val="3341353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2302614" cy="1216131"/>
          </a:xfrm>
        </p:spPr>
        <p:txBody>
          <a:bodyPr/>
          <a:lstStyle/>
          <a:p>
            <a:r>
              <a:rPr lang="pt-PT" sz="4800" dirty="0"/>
              <a:t>ICI </a:t>
            </a:r>
            <a:r>
              <a:rPr lang="pt-PT" sz="4800" dirty="0" err="1"/>
              <a:t>injury</a:t>
            </a:r>
            <a:r>
              <a:rPr lang="pt-PT" sz="4800" dirty="0"/>
              <a:t> in </a:t>
            </a:r>
            <a:r>
              <a:rPr lang="pt-PT" sz="4800" dirty="0" err="1"/>
              <a:t>the</a:t>
            </a:r>
            <a:r>
              <a:rPr lang="pt-PT" sz="4800" dirty="0"/>
              <a:t> GIT </a:t>
            </a:r>
            <a:endParaRPr lang="pt-BR" sz="36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pic>
        <p:nvPicPr>
          <p:cNvPr id="6" name="Imagem 5">
            <a:extLst>
              <a:ext uri="{FF2B5EF4-FFF2-40B4-BE49-F238E27FC236}">
                <a16:creationId xmlns:a16="http://schemas.microsoft.com/office/drawing/2014/main" id="{ACCBD3D7-C66B-E4C0-8844-1B7E9E1F3F0F}"/>
              </a:ext>
            </a:extLst>
          </p:cNvPr>
          <p:cNvPicPr>
            <a:picLocks noChangeAspect="1"/>
          </p:cNvPicPr>
          <p:nvPr/>
        </p:nvPicPr>
        <p:blipFill rotWithShape="1">
          <a:blip r:embed="rId5"/>
          <a:srcRect t="18687"/>
          <a:stretch/>
        </p:blipFill>
        <p:spPr>
          <a:xfrm>
            <a:off x="1050840" y="2670448"/>
            <a:ext cx="14990099" cy="6625658"/>
          </a:xfrm>
          <a:prstGeom prst="rect">
            <a:avLst/>
          </a:prstGeom>
        </p:spPr>
      </p:pic>
    </p:spTree>
    <p:extLst>
      <p:ext uri="{BB962C8B-B14F-4D97-AF65-F5344CB8AC3E}">
        <p14:creationId xmlns:p14="http://schemas.microsoft.com/office/powerpoint/2010/main" val="2053481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4800" dirty="0"/>
              <a:t>EASL Clinical Practice Guidelines</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grpSp>
        <p:nvGrpSpPr>
          <p:cNvPr id="5" name="Agrupar 4">
            <a:extLst>
              <a:ext uri="{FF2B5EF4-FFF2-40B4-BE49-F238E27FC236}">
                <a16:creationId xmlns:a16="http://schemas.microsoft.com/office/drawing/2014/main" id="{5FABE2AC-E2CD-8731-5E0F-B26178245D95}"/>
              </a:ext>
            </a:extLst>
          </p:cNvPr>
          <p:cNvGrpSpPr/>
          <p:nvPr/>
        </p:nvGrpSpPr>
        <p:grpSpPr>
          <a:xfrm>
            <a:off x="9163048" y="210295"/>
            <a:ext cx="8437370" cy="1995083"/>
            <a:chOff x="4508518" y="49863"/>
            <a:chExt cx="4746033" cy="1352411"/>
          </a:xfrm>
          <a:effectLst>
            <a:outerShdw blurRad="50800" dist="38100" algn="l" rotWithShape="0">
              <a:prstClr val="black">
                <a:alpha val="40000"/>
              </a:prstClr>
            </a:outerShdw>
          </a:effectLst>
        </p:grpSpPr>
        <p:pic>
          <p:nvPicPr>
            <p:cNvPr id="7" name="Imagem 6" descr="Uma imagem com texto, captura de ecrã, Tipo de letra, documento">
              <a:extLst>
                <a:ext uri="{FF2B5EF4-FFF2-40B4-BE49-F238E27FC236}">
                  <a16:creationId xmlns:a16="http://schemas.microsoft.com/office/drawing/2014/main" id="{39F91B93-7951-3A02-84AC-A89F598D27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93" t="2545" r="11620" b="64588"/>
            <a:stretch/>
          </p:blipFill>
          <p:spPr>
            <a:xfrm>
              <a:off x="4508518" y="49863"/>
              <a:ext cx="4746033" cy="1352411"/>
            </a:xfrm>
            <a:prstGeom prst="rect">
              <a:avLst/>
            </a:prstGeom>
          </p:spPr>
        </p:pic>
        <p:pic>
          <p:nvPicPr>
            <p:cNvPr id="8" name="Imagem 7" descr="Uma imagem com texto, captura de ecrã, Tipo de letra, documento&#10;&#10;Descrição gerada automaticamente">
              <a:extLst>
                <a:ext uri="{FF2B5EF4-FFF2-40B4-BE49-F238E27FC236}">
                  <a16:creationId xmlns:a16="http://schemas.microsoft.com/office/drawing/2014/main" id="{0320FFD9-E140-8A65-63EC-0208BAB77E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096" t="84534" r="32026" b="11073"/>
            <a:stretch/>
          </p:blipFill>
          <p:spPr>
            <a:xfrm>
              <a:off x="5461715" y="1190227"/>
              <a:ext cx="2424498" cy="175731"/>
            </a:xfrm>
            <a:prstGeom prst="rect">
              <a:avLst/>
            </a:prstGeom>
          </p:spPr>
        </p:pic>
      </p:grpSp>
      <p:pic>
        <p:nvPicPr>
          <p:cNvPr id="9" name="Imagem 8" descr="Uma imagem com texto, captura de ecrã, número, Tipo de letra&#10;&#10;Descrição gerada automaticamente">
            <a:extLst>
              <a:ext uri="{FF2B5EF4-FFF2-40B4-BE49-F238E27FC236}">
                <a16:creationId xmlns:a16="http://schemas.microsoft.com/office/drawing/2014/main" id="{BDF27027-9A78-69F8-838A-39E1C1CD4876}"/>
              </a:ext>
            </a:extLst>
          </p:cNvPr>
          <p:cNvPicPr>
            <a:picLocks noChangeAspect="1"/>
          </p:cNvPicPr>
          <p:nvPr/>
        </p:nvPicPr>
        <p:blipFill rotWithShape="1">
          <a:blip r:embed="rId7">
            <a:extLst>
              <a:ext uri="{28A0092B-C50C-407E-A947-70E740481C1C}">
                <a14:useLocalDpi xmlns:a14="http://schemas.microsoft.com/office/drawing/2010/main" val="0"/>
              </a:ext>
            </a:extLst>
          </a:blip>
          <a:srcRect l="7251" t="18525" r="49741" b="18730"/>
          <a:stretch/>
        </p:blipFill>
        <p:spPr>
          <a:xfrm>
            <a:off x="637074" y="2502000"/>
            <a:ext cx="7537563" cy="6872913"/>
          </a:xfrm>
          <a:prstGeom prst="rect">
            <a:avLst/>
          </a:prstGeom>
        </p:spPr>
      </p:pic>
      <p:pic>
        <p:nvPicPr>
          <p:cNvPr id="10" name="Imagem 9" descr="Uma imagem com texto, captura de ecrã, Tipo de letra, documento&#10;&#10;Descrição gerada automaticamente">
            <a:extLst>
              <a:ext uri="{FF2B5EF4-FFF2-40B4-BE49-F238E27FC236}">
                <a16:creationId xmlns:a16="http://schemas.microsoft.com/office/drawing/2014/main" id="{F58115B7-A059-FB18-DDF5-640074EC47EA}"/>
              </a:ext>
            </a:extLst>
          </p:cNvPr>
          <p:cNvPicPr>
            <a:picLocks noChangeAspect="1"/>
          </p:cNvPicPr>
          <p:nvPr/>
        </p:nvPicPr>
        <p:blipFill rotWithShape="1">
          <a:blip r:embed="rId6">
            <a:extLst>
              <a:ext uri="{28A0092B-C50C-407E-A947-70E740481C1C}">
                <a14:useLocalDpi xmlns:a14="http://schemas.microsoft.com/office/drawing/2010/main" val="0"/>
              </a:ext>
            </a:extLst>
          </a:blip>
          <a:srcRect l="9762" t="23903" r="49395" b="29412"/>
          <a:stretch/>
        </p:blipFill>
        <p:spPr>
          <a:xfrm>
            <a:off x="8423913" y="2502000"/>
            <a:ext cx="7485535" cy="5347646"/>
          </a:xfrm>
          <a:prstGeom prst="rect">
            <a:avLst/>
          </a:prstGeom>
        </p:spPr>
      </p:pic>
      <p:pic>
        <p:nvPicPr>
          <p:cNvPr id="12" name="Imagem 11" descr="Uma imagem com texto, captura de ecrã, Tipo de letra, documento">
            <a:extLst>
              <a:ext uri="{FF2B5EF4-FFF2-40B4-BE49-F238E27FC236}">
                <a16:creationId xmlns:a16="http://schemas.microsoft.com/office/drawing/2014/main" id="{803F3F7D-8F35-CC46-D21F-0230BB2C73B3}"/>
              </a:ext>
            </a:extLst>
          </p:cNvPr>
          <p:cNvPicPr>
            <a:picLocks noChangeAspect="1"/>
          </p:cNvPicPr>
          <p:nvPr/>
        </p:nvPicPr>
        <p:blipFill rotWithShape="1">
          <a:blip r:embed="rId8">
            <a:extLst>
              <a:ext uri="{28A0092B-C50C-407E-A947-70E740481C1C}">
                <a14:useLocalDpi xmlns:a14="http://schemas.microsoft.com/office/drawing/2010/main" val="0"/>
              </a:ext>
            </a:extLst>
          </a:blip>
          <a:srcRect l="8667" t="33831" r="50488" b="39346"/>
          <a:stretch/>
        </p:blipFill>
        <p:spPr>
          <a:xfrm>
            <a:off x="8187604" y="5337541"/>
            <a:ext cx="7485535" cy="3258103"/>
          </a:xfrm>
          <a:prstGeom prst="rect">
            <a:avLst/>
          </a:prstGeom>
        </p:spPr>
      </p:pic>
    </p:spTree>
    <p:extLst>
      <p:ext uri="{BB962C8B-B14F-4D97-AF65-F5344CB8AC3E}">
        <p14:creationId xmlns:p14="http://schemas.microsoft.com/office/powerpoint/2010/main" val="334360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DILI- Liver biopsy</a:t>
            </a: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Marcador de Posição de Conteúdo 7" descr="Uma imagem com texto, captura de ecrã, recibo, Tipo de letra&#10;&#10;Descrição gerada automaticamente">
            <a:extLst>
              <a:ext uri="{FF2B5EF4-FFF2-40B4-BE49-F238E27FC236}">
                <a16:creationId xmlns:a16="http://schemas.microsoft.com/office/drawing/2014/main" id="{3594AE51-F78E-EEFB-7C74-AA472DCCAA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2" t="18752" r="15053" b="17621"/>
          <a:stretch/>
        </p:blipFill>
        <p:spPr>
          <a:xfrm>
            <a:off x="2378552" y="2670448"/>
            <a:ext cx="13250791" cy="6526811"/>
          </a:xfrm>
        </p:spPr>
      </p:pic>
      <p:sp>
        <p:nvSpPr>
          <p:cNvPr id="5" name="Content Placeholder 2">
            <a:extLst>
              <a:ext uri="{FF2B5EF4-FFF2-40B4-BE49-F238E27FC236}">
                <a16:creationId xmlns:a16="http://schemas.microsoft.com/office/drawing/2014/main" id="{70311A8F-3EC8-55EF-B0C8-EC13693A60FC}"/>
              </a:ext>
            </a:extLst>
          </p:cNvPr>
          <p:cNvSpPr txBox="1">
            <a:spLocks/>
          </p:cNvSpPr>
          <p:nvPr/>
        </p:nvSpPr>
        <p:spPr>
          <a:xfrm>
            <a:off x="838200" y="1945945"/>
            <a:ext cx="16306800" cy="7462754"/>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dirty="0"/>
              <a:t>Particular challenges – careful systematic approach</a:t>
            </a:r>
          </a:p>
          <a:p>
            <a:r>
              <a:rPr lang="en-GB" b="1" dirty="0"/>
              <a:t>Any pattern of liver injury</a:t>
            </a:r>
            <a:r>
              <a:rPr lang="en-GB" dirty="0"/>
              <a:t>, even </a:t>
            </a:r>
            <a:r>
              <a:rPr lang="en-GB" dirty="0" err="1"/>
              <a:t>tumors</a:t>
            </a:r>
            <a:r>
              <a:rPr lang="en-GB" dirty="0"/>
              <a:t>, can be induced by drugs</a:t>
            </a:r>
          </a:p>
          <a:p>
            <a:r>
              <a:rPr lang="en-GB" b="1" dirty="0"/>
              <a:t>Wide range of potential DILI agents</a:t>
            </a:r>
          </a:p>
          <a:p>
            <a:pPr lvl="1"/>
            <a:r>
              <a:rPr lang="en-GB" dirty="0"/>
              <a:t>Prescription and non-prescription medications</a:t>
            </a:r>
          </a:p>
          <a:p>
            <a:pPr lvl="1"/>
            <a:r>
              <a:rPr lang="en-GB" dirty="0"/>
              <a:t>Environmental and occupational toxins</a:t>
            </a:r>
          </a:p>
          <a:p>
            <a:pPr lvl="1"/>
            <a:r>
              <a:rPr lang="en-GB" dirty="0"/>
              <a:t>Herbal and dietary supplements</a:t>
            </a:r>
          </a:p>
          <a:p>
            <a:pPr lvl="1"/>
            <a:r>
              <a:rPr lang="en-GB" dirty="0"/>
              <a:t>Drugs of abuse</a:t>
            </a:r>
          </a:p>
          <a:p>
            <a:r>
              <a:rPr lang="en-GB" dirty="0"/>
              <a:t>Requires </a:t>
            </a:r>
            <a:r>
              <a:rPr lang="en-GB" b="1" dirty="0"/>
              <a:t>mandatory clinical correlation</a:t>
            </a:r>
          </a:p>
          <a:p>
            <a:r>
              <a:rPr lang="en-GB" dirty="0"/>
              <a:t>Always a </a:t>
            </a:r>
            <a:r>
              <a:rPr lang="en-GB" b="1" dirty="0"/>
              <a:t>diagnosis of exclusion</a:t>
            </a:r>
          </a:p>
          <a:p>
            <a:r>
              <a:rPr lang="en-GB" dirty="0"/>
              <a:t>Morphologic changes can be </a:t>
            </a:r>
            <a:r>
              <a:rPr lang="en-GB" b="1" dirty="0"/>
              <a:t>very subtle</a:t>
            </a:r>
          </a:p>
          <a:p>
            <a:pPr marL="457200" lvl="1" indent="0">
              <a:buFont typeface="Arial" panose="020B0604020202020204" pitchFamily="34" charset="0"/>
              <a:buNone/>
            </a:pPr>
            <a:endParaRPr lang="en-GB" dirty="0"/>
          </a:p>
          <a:p>
            <a:endParaRPr lang="en-GB" dirty="0"/>
          </a:p>
        </p:txBody>
      </p:sp>
      <p:sp>
        <p:nvSpPr>
          <p:cNvPr id="7" name="CaixaDeTexto 6">
            <a:extLst>
              <a:ext uri="{FF2B5EF4-FFF2-40B4-BE49-F238E27FC236}">
                <a16:creationId xmlns:a16="http://schemas.microsoft.com/office/drawing/2014/main" id="{9C3A6BD9-1A91-9DBA-404F-48C3AC64DED7}"/>
              </a:ext>
            </a:extLst>
          </p:cNvPr>
          <p:cNvSpPr txBox="1"/>
          <p:nvPr/>
        </p:nvSpPr>
        <p:spPr>
          <a:xfrm>
            <a:off x="9411942" y="10583612"/>
            <a:ext cx="7492427"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400" b="0" i="0" u="none" strike="noStrike" kern="0" cap="none" spc="0" normalizeH="0" baseline="0" noProof="0" dirty="0">
                <a:ln>
                  <a:noFill/>
                </a:ln>
                <a:solidFill>
                  <a:prstClr val="black">
                    <a:lumMod val="50000"/>
                    <a:lumOff val="50000"/>
                  </a:prstClr>
                </a:solidFill>
                <a:effectLst/>
                <a:uLnTx/>
                <a:uFillTx/>
              </a:rPr>
              <a:t>DE </a:t>
            </a:r>
            <a:r>
              <a:rPr kumimoji="0" lang="pt-PT" sz="2400" b="0" i="0" u="none" strike="noStrike" kern="0" cap="none" spc="0" normalizeH="0" baseline="0" noProof="0" dirty="0" err="1">
                <a:ln>
                  <a:noFill/>
                </a:ln>
                <a:solidFill>
                  <a:prstClr val="black">
                    <a:lumMod val="50000"/>
                    <a:lumOff val="50000"/>
                  </a:prstClr>
                </a:solidFill>
                <a:effectLst/>
                <a:uLnTx/>
                <a:uFillTx/>
              </a:rPr>
              <a:t>Kleiner</a:t>
            </a:r>
            <a:r>
              <a:rPr kumimoji="0" lang="pt-PT" sz="2400" b="0" i="0" u="none" strike="noStrike" kern="0" cap="none" spc="0" normalizeH="0" baseline="0" noProof="0" dirty="0">
                <a:ln>
                  <a:noFill/>
                </a:ln>
                <a:solidFill>
                  <a:prstClr val="black">
                    <a:lumMod val="50000"/>
                    <a:lumOff val="50000"/>
                  </a:prstClr>
                </a:solidFill>
                <a:effectLst/>
                <a:uLnTx/>
                <a:uFillTx/>
              </a:rPr>
              <a:t>. </a:t>
            </a:r>
            <a:r>
              <a:rPr kumimoji="0" lang="pt-PT" sz="2400" b="0" i="0" u="none" strike="noStrike" kern="0" cap="none" spc="0" normalizeH="0" baseline="0" noProof="0" dirty="0" err="1">
                <a:ln>
                  <a:noFill/>
                </a:ln>
                <a:solidFill>
                  <a:prstClr val="black">
                    <a:lumMod val="50000"/>
                    <a:lumOff val="50000"/>
                  </a:prstClr>
                </a:solidFill>
                <a:effectLst/>
                <a:uLnTx/>
                <a:uFillTx/>
              </a:rPr>
              <a:t>Gastroenterol</a:t>
            </a:r>
            <a:r>
              <a:rPr kumimoji="0" lang="pt-PT" sz="2400" b="0" i="0" u="none" strike="noStrike" kern="0" cap="none" spc="0" normalizeH="0" baseline="0" noProof="0" dirty="0">
                <a:ln>
                  <a:noFill/>
                </a:ln>
                <a:solidFill>
                  <a:prstClr val="black">
                    <a:lumMod val="50000"/>
                    <a:lumOff val="50000"/>
                  </a:prstClr>
                </a:solidFill>
                <a:effectLst/>
                <a:uLnTx/>
                <a:uFillTx/>
              </a:rPr>
              <a:t> </a:t>
            </a:r>
            <a:r>
              <a:rPr kumimoji="0" lang="pt-PT" sz="2400" b="0" i="0" u="none" strike="noStrike" kern="0" cap="none" spc="0" normalizeH="0" baseline="0" noProof="0" dirty="0" err="1">
                <a:ln>
                  <a:noFill/>
                </a:ln>
                <a:solidFill>
                  <a:prstClr val="black">
                    <a:lumMod val="50000"/>
                    <a:lumOff val="50000"/>
                  </a:prstClr>
                </a:solidFill>
                <a:effectLst/>
                <a:uLnTx/>
                <a:uFillTx/>
              </a:rPr>
              <a:t>Clin</a:t>
            </a:r>
            <a:r>
              <a:rPr kumimoji="0" lang="pt-PT" sz="2400" b="0" i="0" u="none" strike="noStrike" kern="0" cap="none" spc="0" normalizeH="0" baseline="0" noProof="0" dirty="0">
                <a:ln>
                  <a:noFill/>
                </a:ln>
                <a:solidFill>
                  <a:prstClr val="black">
                    <a:lumMod val="50000"/>
                    <a:lumOff val="50000"/>
                  </a:prstClr>
                </a:solidFill>
                <a:effectLst/>
                <a:uLnTx/>
                <a:uFillTx/>
              </a:rPr>
              <a:t> </a:t>
            </a:r>
            <a:r>
              <a:rPr kumimoji="0" lang="pt-PT" sz="2400" b="0" i="0" u="none" strike="noStrike" kern="0" cap="none" spc="0" normalizeH="0" baseline="0" noProof="0" dirty="0" err="1">
                <a:ln>
                  <a:noFill/>
                </a:ln>
                <a:solidFill>
                  <a:prstClr val="black">
                    <a:lumMod val="50000"/>
                    <a:lumOff val="50000"/>
                  </a:prstClr>
                </a:solidFill>
                <a:effectLst/>
                <a:uLnTx/>
                <a:uFillTx/>
              </a:rPr>
              <a:t>North</a:t>
            </a:r>
            <a:r>
              <a:rPr kumimoji="0" lang="pt-PT" sz="2400" b="0" i="0" u="none" strike="noStrike" kern="0" cap="none" spc="0" normalizeH="0" baseline="0" noProof="0" dirty="0">
                <a:ln>
                  <a:noFill/>
                </a:ln>
                <a:solidFill>
                  <a:prstClr val="black">
                    <a:lumMod val="50000"/>
                    <a:lumOff val="50000"/>
                  </a:prstClr>
                </a:solidFill>
                <a:effectLst/>
                <a:uLnTx/>
                <a:uFillTx/>
              </a:rPr>
              <a:t> </a:t>
            </a:r>
            <a:r>
              <a:rPr kumimoji="0" lang="pt-PT" sz="2400" b="0" i="0" u="none" strike="noStrike" kern="0" cap="none" spc="0" normalizeH="0" baseline="0" noProof="0" dirty="0" err="1">
                <a:ln>
                  <a:noFill/>
                </a:ln>
                <a:solidFill>
                  <a:prstClr val="black">
                    <a:lumMod val="50000"/>
                    <a:lumOff val="50000"/>
                  </a:prstClr>
                </a:solidFill>
                <a:effectLst/>
                <a:uLnTx/>
                <a:uFillTx/>
              </a:rPr>
              <a:t>Am</a:t>
            </a:r>
            <a:r>
              <a:rPr kumimoji="0" lang="pt-PT" sz="2400" b="0" i="0" u="none" strike="noStrike" kern="0" cap="none" spc="0" normalizeH="0" baseline="0" noProof="0" dirty="0">
                <a:ln>
                  <a:noFill/>
                </a:ln>
                <a:solidFill>
                  <a:prstClr val="black">
                    <a:lumMod val="50000"/>
                    <a:lumOff val="50000"/>
                  </a:prstClr>
                </a:solidFill>
                <a:effectLst/>
                <a:uLnTx/>
                <a:uFillTx/>
              </a:rPr>
              <a:t>. 2017 </a:t>
            </a:r>
            <a:r>
              <a:rPr kumimoji="0" lang="pt-PT" sz="2400" b="0" i="0" u="none" strike="noStrike" kern="0" cap="none" spc="0" normalizeH="0" baseline="0" noProof="0" dirty="0" err="1">
                <a:ln>
                  <a:noFill/>
                </a:ln>
                <a:solidFill>
                  <a:prstClr val="black">
                    <a:lumMod val="50000"/>
                    <a:lumOff val="50000"/>
                  </a:prstClr>
                </a:solidFill>
                <a:effectLst/>
                <a:uLnTx/>
                <a:uFillTx/>
              </a:rPr>
              <a:t>June</a:t>
            </a:r>
            <a:endParaRPr kumimoji="0" lang="pt-PT" sz="2400" b="0" i="0" u="none" strike="noStrike" kern="0" cap="none" spc="0" normalizeH="0" baseline="0" noProof="0" dirty="0">
              <a:ln>
                <a:noFill/>
              </a:ln>
              <a:solidFill>
                <a:prstClr val="black">
                  <a:lumMod val="50000"/>
                  <a:lumOff val="50000"/>
                </a:prstClr>
              </a:solidFill>
              <a:effectLst/>
              <a:uLnTx/>
              <a:uFillTx/>
            </a:endParaRPr>
          </a:p>
        </p:txBody>
      </p:sp>
    </p:spTree>
    <p:extLst>
      <p:ext uri="{BB962C8B-B14F-4D97-AF65-F5344CB8AC3E}">
        <p14:creationId xmlns:p14="http://schemas.microsoft.com/office/powerpoint/2010/main" val="379435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600" dirty="0"/>
              <a:t>DILI:mechanisms of injury</a:t>
            </a:r>
          </a:p>
        </p:txBody>
      </p:sp>
      <p:sp>
        <p:nvSpPr>
          <p:cNvPr id="3" name="Content Placeholder 2">
            <a:extLst>
              <a:ext uri="{FF2B5EF4-FFF2-40B4-BE49-F238E27FC236}">
                <a16:creationId xmlns:a16="http://schemas.microsoft.com/office/drawing/2014/main" id="{CD6EA3A9-9994-F8D5-26D1-4E3D51B5CDEE}"/>
              </a:ext>
            </a:extLst>
          </p:cNvPr>
          <p:cNvSpPr>
            <a:spLocks noGrp="1"/>
          </p:cNvSpPr>
          <p:nvPr>
            <p:ph type="body" sz="quarter" idx="10"/>
          </p:nvPr>
        </p:nvSpPr>
        <p:spPr>
          <a:xfrm>
            <a:off x="819150" y="2336800"/>
            <a:ext cx="16725900" cy="6264275"/>
          </a:xfrm>
        </p:spPr>
        <p:txBody>
          <a:bodyPr>
            <a:normAutofit/>
          </a:bodyPr>
          <a:lstStyle/>
          <a:p>
            <a:r>
              <a:rPr lang="en-GB" sz="4400" b="1" dirty="0">
                <a:solidFill>
                  <a:srgbClr val="0070C0"/>
                </a:solidFill>
              </a:rPr>
              <a:t>DILI mechanisms</a:t>
            </a:r>
            <a:endParaRPr lang="en-GB" b="1" dirty="0">
              <a:solidFill>
                <a:srgbClr val="0070C0"/>
              </a:solidFill>
            </a:endParaRPr>
          </a:p>
          <a:p>
            <a:pPr lvl="1" algn="l"/>
            <a:r>
              <a:rPr lang="en-GB" dirty="0">
                <a:solidFill>
                  <a:srgbClr val="0070C0"/>
                </a:solidFill>
              </a:rPr>
              <a:t>Predictable, dose-dependent - </a:t>
            </a:r>
            <a:r>
              <a:rPr lang="en-GB" b="1" dirty="0">
                <a:solidFill>
                  <a:srgbClr val="0070C0"/>
                </a:solidFill>
              </a:rPr>
              <a:t>intrinsic</a:t>
            </a:r>
            <a:r>
              <a:rPr lang="en-GB" dirty="0">
                <a:solidFill>
                  <a:srgbClr val="0070C0"/>
                </a:solidFill>
              </a:rPr>
              <a:t> DILI</a:t>
            </a:r>
          </a:p>
          <a:p>
            <a:pPr lvl="1" algn="l"/>
            <a:r>
              <a:rPr lang="en-GB" dirty="0">
                <a:solidFill>
                  <a:srgbClr val="0070C0"/>
                </a:solidFill>
              </a:rPr>
              <a:t>Unpredictable, non-dose-dependent - </a:t>
            </a:r>
            <a:r>
              <a:rPr lang="en-GB" b="1" dirty="0">
                <a:solidFill>
                  <a:srgbClr val="0070C0"/>
                </a:solidFill>
              </a:rPr>
              <a:t>idiosyncratic</a:t>
            </a:r>
            <a:r>
              <a:rPr lang="en-GB" dirty="0">
                <a:solidFill>
                  <a:srgbClr val="0070C0"/>
                </a:solidFill>
              </a:rPr>
              <a:t> DILI</a:t>
            </a:r>
          </a:p>
          <a:p>
            <a:pPr marL="0" indent="0">
              <a:buNone/>
            </a:pPr>
            <a:endParaRPr lang="en-GB" dirty="0">
              <a:solidFill>
                <a:srgbClr val="0070C0"/>
              </a:solidFill>
            </a:endParaRPr>
          </a:p>
          <a:p>
            <a:r>
              <a:rPr lang="en-GB" sz="4400" b="1" dirty="0">
                <a:solidFill>
                  <a:srgbClr val="0070C0"/>
                </a:solidFill>
              </a:rPr>
              <a:t>Biochemical Classification of DILI</a:t>
            </a:r>
            <a:endParaRPr lang="en-GB" b="1" dirty="0">
              <a:solidFill>
                <a:srgbClr val="0070C0"/>
              </a:solidFill>
            </a:endParaRPr>
          </a:p>
          <a:p>
            <a:pPr lvl="1" algn="l"/>
            <a:r>
              <a:rPr lang="en-GB" dirty="0">
                <a:solidFill>
                  <a:srgbClr val="0070C0"/>
                </a:solidFill>
              </a:rPr>
              <a:t>Hepatocellular - ALT - 2-5x and/or ALT/ALP &gt; 5x</a:t>
            </a:r>
          </a:p>
          <a:p>
            <a:pPr lvl="1" algn="l"/>
            <a:r>
              <a:rPr lang="en-GB" dirty="0">
                <a:solidFill>
                  <a:srgbClr val="0070C0"/>
                </a:solidFill>
              </a:rPr>
              <a:t>Cholestatic – ALP - 3x and/or ALT/ALP &lt; 2</a:t>
            </a:r>
          </a:p>
          <a:p>
            <a:pPr lvl="1" algn="l"/>
            <a:r>
              <a:rPr lang="en-GB" dirty="0">
                <a:solidFill>
                  <a:srgbClr val="0070C0"/>
                </a:solidFill>
              </a:rPr>
              <a:t>Mixed  - ALT - 2-5x and ALP - 3x and/or and ALT/ALP 2-5x</a:t>
            </a:r>
          </a:p>
          <a:p>
            <a:pPr marL="0" indent="0">
              <a:buNone/>
            </a:pPr>
            <a:endParaRPr lang="en-GB" dirty="0">
              <a:solidFill>
                <a:srgbClr val="0070C0"/>
              </a:solidFill>
            </a:endParaRPr>
          </a:p>
        </p:txBody>
      </p:sp>
    </p:spTree>
    <p:extLst>
      <p:ext uri="{BB962C8B-B14F-4D97-AF65-F5344CB8AC3E}">
        <p14:creationId xmlns:p14="http://schemas.microsoft.com/office/powerpoint/2010/main" val="281265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524177"/>
            <a:ext cx="11665975" cy="2095532"/>
          </a:xfrm>
        </p:spPr>
        <p:txBody>
          <a:bodyPr/>
          <a:lstStyle/>
          <a:p>
            <a:pPr>
              <a:lnSpc>
                <a:spcPct val="100000"/>
              </a:lnSpc>
            </a:pPr>
            <a:r>
              <a:rPr lang="en-GB" sz="6600" b="1" dirty="0">
                <a:latin typeface="+mn-lt"/>
              </a:rPr>
              <a:t>Systematic approach of histology in potential DILI</a:t>
            </a:r>
            <a:endParaRPr lang="pt-BR" sz="66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10" name="Content Placeholder 2">
            <a:extLst>
              <a:ext uri="{FF2B5EF4-FFF2-40B4-BE49-F238E27FC236}">
                <a16:creationId xmlns:a16="http://schemas.microsoft.com/office/drawing/2014/main" id="{29F8E5CE-C559-E354-F898-7C05B570BE75}"/>
              </a:ext>
            </a:extLst>
          </p:cNvPr>
          <p:cNvSpPr txBox="1">
            <a:spLocks/>
          </p:cNvSpPr>
          <p:nvPr/>
        </p:nvSpPr>
        <p:spPr>
          <a:xfrm>
            <a:off x="3220451" y="3221292"/>
            <a:ext cx="12204033" cy="6608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4000" b="1" i="0" u="none" strike="noStrike" kern="1200" cap="none" spc="0" normalizeH="0" baseline="0" noProof="0" dirty="0">
                <a:ln>
                  <a:noFill/>
                </a:ln>
                <a:solidFill>
                  <a:srgbClr val="0070C0"/>
                </a:solidFill>
                <a:effectLst/>
                <a:uLnTx/>
                <a:uFillTx/>
                <a:latin typeface="Calibri" panose="020F0502020204030204"/>
                <a:ea typeface="+mn-ea"/>
                <a:cs typeface="+mn-cs"/>
              </a:rPr>
              <a:t>Identify the pattern of injury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4000" b="1" i="0" u="none" strike="noStrike" kern="1200" cap="none" spc="0" normalizeH="0" baseline="0" noProof="0" dirty="0">
                <a:ln>
                  <a:noFill/>
                </a:ln>
                <a:solidFill>
                  <a:srgbClr val="0070C0"/>
                </a:solidFill>
                <a:effectLst/>
                <a:uLnTx/>
                <a:uFillTx/>
                <a:latin typeface="Calibri" panose="020F0502020204030204"/>
                <a:ea typeface="+mn-ea"/>
                <a:cs typeface="+mn-cs"/>
              </a:rPr>
              <a:t>Identify the suspect agent(s)</a:t>
            </a:r>
          </a:p>
          <a:p>
            <a:pPr marL="971550" marR="0" lvl="1" indent="-514350" algn="l" defTabSz="914400" rtl="0" eaLnBrk="1" fontAlgn="auto" latinLnBrk="0" hangingPunct="1">
              <a:lnSpc>
                <a:spcPct val="90000"/>
              </a:lnSpc>
              <a:spcBef>
                <a:spcPts val="500"/>
              </a:spcBef>
              <a:spcAft>
                <a:spcPts val="0"/>
              </a:spcAft>
              <a:buClrTx/>
              <a:buSzTx/>
              <a:buFont typeface="+mj-lt"/>
              <a:buAutoNum type="alphaLcPeriod"/>
              <a:tabLst/>
              <a:defRPr/>
            </a:pP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Drug, herbal, environmental exposures</a:t>
            </a:r>
          </a:p>
          <a:p>
            <a:pPr marL="971550" marR="0" lvl="1" indent="-514350" algn="l" defTabSz="914400" rtl="0" eaLnBrk="1" fontAlgn="auto" latinLnBrk="0" hangingPunct="1">
              <a:lnSpc>
                <a:spcPct val="90000"/>
              </a:lnSpc>
              <a:spcBef>
                <a:spcPts val="500"/>
              </a:spcBef>
              <a:spcAft>
                <a:spcPts val="0"/>
              </a:spcAft>
              <a:buClrTx/>
              <a:buSzTx/>
              <a:buFont typeface="+mj-lt"/>
              <a:buAutoNum type="alphaLcPeriod"/>
              <a:tabLst/>
              <a:defRPr/>
            </a:pP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Appropriate time-line?</a:t>
            </a:r>
          </a:p>
          <a:p>
            <a:pPr marL="971550" marR="0" lvl="1" indent="-514350" algn="l" defTabSz="914400" rtl="0" eaLnBrk="1" fontAlgn="auto" latinLnBrk="0" hangingPunct="1">
              <a:lnSpc>
                <a:spcPct val="90000"/>
              </a:lnSpc>
              <a:spcBef>
                <a:spcPts val="500"/>
              </a:spcBef>
              <a:spcAft>
                <a:spcPts val="0"/>
              </a:spcAft>
              <a:buClrTx/>
              <a:buSzTx/>
              <a:buFont typeface="+mj-lt"/>
              <a:buAutoNum type="alphaLcPeriod"/>
              <a:tabLst/>
              <a:defRPr/>
            </a:pP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Appropriate histologic injury pattern?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4000" b="1" i="0" u="none" strike="noStrike" kern="1200" cap="none" spc="0" normalizeH="0" baseline="0" noProof="0" dirty="0">
                <a:ln>
                  <a:noFill/>
                </a:ln>
                <a:solidFill>
                  <a:srgbClr val="0070C0"/>
                </a:solidFill>
                <a:effectLst/>
                <a:uLnTx/>
                <a:uFillTx/>
                <a:latin typeface="Calibri" panose="020F0502020204030204"/>
                <a:ea typeface="+mn-ea"/>
                <a:cs typeface="+mn-cs"/>
              </a:rPr>
              <a:t>Exclude other causes of injury (or not)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4000" b="1" i="0" u="none" strike="noStrike" kern="1200" cap="none" spc="0" normalizeH="0" baseline="0" noProof="0" dirty="0">
                <a:ln>
                  <a:noFill/>
                </a:ln>
                <a:solidFill>
                  <a:srgbClr val="0070C0"/>
                </a:solidFill>
                <a:effectLst/>
                <a:uLnTx/>
                <a:uFillTx/>
                <a:latin typeface="Calibri" panose="020F0502020204030204"/>
                <a:ea typeface="+mn-ea"/>
                <a:cs typeface="+mn-cs"/>
              </a:rPr>
              <a:t>Draw conclusions</a:t>
            </a:r>
          </a:p>
          <a:p>
            <a:pPr marL="971550" marR="0" lvl="1" indent="-514350" algn="l" defTabSz="914400" rtl="0" eaLnBrk="1" fontAlgn="auto" latinLnBrk="0" hangingPunct="1">
              <a:lnSpc>
                <a:spcPct val="90000"/>
              </a:lnSpc>
              <a:spcBef>
                <a:spcPts val="500"/>
              </a:spcBef>
              <a:spcAft>
                <a:spcPts val="0"/>
              </a:spcAft>
              <a:buClrTx/>
              <a:buSzTx/>
              <a:buFont typeface="+mj-lt"/>
              <a:buAutoNum type="alphaLcPeriod"/>
              <a:tabLst/>
              <a:defRPr/>
            </a:pP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Comment on the elements of step 2</a:t>
            </a:r>
          </a:p>
          <a:p>
            <a:pPr marL="971550" marR="0" lvl="1" indent="-514350" algn="l" defTabSz="914400" rtl="0" eaLnBrk="1" fontAlgn="auto" latinLnBrk="0" hangingPunct="1">
              <a:lnSpc>
                <a:spcPct val="90000"/>
              </a:lnSpc>
              <a:spcBef>
                <a:spcPts val="500"/>
              </a:spcBef>
              <a:spcAft>
                <a:spcPts val="0"/>
              </a:spcAft>
              <a:buClrTx/>
              <a:buSzTx/>
              <a:buFont typeface="+mj-lt"/>
              <a:buAutoNum type="alphaLcPeriod"/>
              <a:tabLst/>
              <a:defRPr/>
            </a:pP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Comment on any potential alternative </a:t>
            </a:r>
            <a:r>
              <a:rPr kumimoji="0" lang="en-GB" sz="3600" b="0" i="0" u="none" strike="noStrike" kern="1200" cap="none" spc="0" normalizeH="0" baseline="0" noProof="0" dirty="0" err="1">
                <a:ln>
                  <a:noFill/>
                </a:ln>
                <a:solidFill>
                  <a:srgbClr val="0070C0"/>
                </a:solidFill>
                <a:effectLst/>
                <a:uLnTx/>
                <a:uFillTx/>
                <a:latin typeface="Calibri" panose="020F0502020204030204"/>
                <a:ea typeface="+mn-ea"/>
                <a:cs typeface="+mn-cs"/>
              </a:rPr>
              <a:t>etiologies</a:t>
            </a:r>
            <a:r>
              <a:rPr kumimoji="0" lang="en-GB" sz="3600" b="0" i="0" u="none" strike="noStrike" kern="1200" cap="none" spc="0" normalizeH="0" baseline="0" noProof="0" dirty="0">
                <a:ln>
                  <a:noFill/>
                </a:ln>
                <a:solidFill>
                  <a:srgbClr val="0070C0"/>
                </a:solidFill>
                <a:effectLst/>
                <a:uLnTx/>
                <a:uFillTx/>
                <a:latin typeface="Calibri" panose="020F0502020204030204"/>
                <a:ea typeface="+mn-ea"/>
                <a:cs typeface="+mn-cs"/>
              </a:rPr>
              <a:t> that may require additional testing</a:t>
            </a:r>
          </a:p>
        </p:txBody>
      </p:sp>
    </p:spTree>
    <p:extLst>
      <p:ext uri="{BB962C8B-B14F-4D97-AF65-F5344CB8AC3E}">
        <p14:creationId xmlns:p14="http://schemas.microsoft.com/office/powerpoint/2010/main" val="1528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f5a567c0-1ac9-49a2-966f-a00bf8425481" Revision="1" Stencil="System.MyShapes" StencilVersion="1.0"/>
</Control>
</file>

<file path=customXml/item10.xml><?xml version="1.0" encoding="utf-8"?>
<Control xmlns="http://schemas.microsoft.com/VisualStudio/2011/storyboarding/control">
  <Id Name="f5a567c0-1ac9-49a2-966f-a00bf8425481" Revision="1" Stencil="System.MyShapes" StencilVersion="1.0"/>
</Control>
</file>

<file path=customXml/item11.xml><?xml version="1.0" encoding="utf-8"?>
<Control xmlns="http://schemas.microsoft.com/VisualStudio/2011/storyboarding/control">
  <Id Name="0a9a4825-af60-40dc-88a1-3253f3e0d7f7" Revision="1" Stencil="System.MyShapes" StencilVersion="1.0"/>
</Control>
</file>

<file path=customXml/item12.xml><?xml version="1.0" encoding="utf-8"?>
<Control xmlns="http://schemas.microsoft.com/VisualStudio/2011/storyboarding/control">
  <Id Name="0a9a4825-af60-40dc-88a1-3253f3e0d7f7" Revision="1" Stencil="System.MyShapes" StencilVersion="1.0"/>
</Control>
</file>

<file path=customXml/item13.xml><?xml version="1.0" encoding="utf-8"?>
<Control xmlns="http://schemas.microsoft.com/VisualStudio/2011/storyboarding/control">
  <Id Name="0a9a4825-af60-40dc-88a1-3253f3e0d7f7" Revision="1" Stencil="System.MyShapes" StencilVersion="1.0"/>
</Control>
</file>

<file path=customXml/item14.xml><?xml version="1.0" encoding="utf-8"?>
<Control xmlns="http://schemas.microsoft.com/VisualStudio/2011/storyboarding/control">
  <Id Name="0a9a4825-af60-40dc-88a1-3253f3e0d7f7"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16.xml><?xml version="1.0" encoding="utf-8"?>
<Control xmlns="http://schemas.microsoft.com/VisualStudio/2011/storyboarding/control">
  <Id Name="639d4620-01c4-4147-85d1-630f460179d7" Revision="1" Stencil="System.MyShapes" StencilVersion="1.0"/>
</Control>
</file>

<file path=customXml/item17.xml><?xml version="1.0" encoding="utf-8"?>
<Control xmlns="http://schemas.microsoft.com/VisualStudio/2011/storyboarding/control">
  <Id Name="d3fce018-2bf8-40cf-99d5-06f634592dc2" Revision="1" Stencil="System.MyShapes" StencilVersion="1.0"/>
</Control>
</file>

<file path=customXml/item18.xml><?xml version="1.0" encoding="utf-8"?>
<Control xmlns="http://schemas.microsoft.com/VisualStudio/2011/storyboarding/control">
  <Id Name="97049ea3-0512-4d28-93cd-1fe9390555f9" Revision="1" Stencil="System.MyShapes" StencilVersion="1.0"/>
</Control>
</file>

<file path=customXml/item19.xml><?xml version="1.0" encoding="utf-8"?>
<Control xmlns="http://schemas.microsoft.com/VisualStudio/2011/storyboarding/control">
  <Id Name="639d4620-01c4-4147-85d1-630f460179d7" Revision="1" Stencil="System.MyShapes" StencilVersion="1.0"/>
</Control>
</file>

<file path=customXml/item2.xml><?xml version="1.0" encoding="utf-8"?>
<Control xmlns="http://schemas.microsoft.com/VisualStudio/2011/storyboarding/control">
  <Id Name="0a9a4825-af60-40dc-88a1-3253f3e0d7f7" Revision="1" Stencil="System.MyShapes" StencilVersion="1.0"/>
</Control>
</file>

<file path=customXml/item20.xml><?xml version="1.0" encoding="utf-8"?>
<Control xmlns="http://schemas.microsoft.com/VisualStudio/2011/storyboarding/control">
  <Id Name="639d4620-01c4-4147-85d1-630f460179d7" Revision="1" Stencil="System.MyShapes" StencilVersion="1.0"/>
</Control>
</file>

<file path=customXml/item21.xml><?xml version="1.0" encoding="utf-8"?>
<Control xmlns="http://schemas.microsoft.com/VisualStudio/2011/storyboarding/control">
  <Id Name="1c6c6d66-e46c-434a-a59f-9d28ee3d7f0e" Revision="1" Stencil="System.MyShapes" StencilVersion="1.0"/>
</Control>
</file>

<file path=customXml/item22.xml><?xml version="1.0" encoding="utf-8"?>
<Control xmlns="http://schemas.microsoft.com/VisualStudio/2011/storyboarding/control">
  <Id Name="5b101e26-a922-4310-9dbd-60b14fea8887" Revision="1" Stencil="System.MyShapes" StencilVersion="1.0"/>
</Control>
</file>

<file path=customXml/item23.xml><?xml version="1.0" encoding="utf-8"?>
<Control xmlns="http://schemas.microsoft.com/VisualStudio/2011/storyboarding/control">
  <Id Name="53580243-bdf6-453f-83a8-3cbdd5668771" Revision="1" Stencil="System.MyShapes" StencilVersion="1.0"/>
</Control>
</file>

<file path=customXml/item24.xml><?xml version="1.0" encoding="utf-8"?>
<Control xmlns="http://schemas.microsoft.com/VisualStudio/2011/storyboarding/control">
  <Id Name="1c6c6d66-e46c-434a-a59f-9d28ee3d7f0e" Revision="1" Stencil="System.MyShapes" StencilVersion="1.0"/>
</Control>
</file>

<file path=customXml/item25.xml><?xml version="1.0" encoding="utf-8"?>
<Control xmlns="http://schemas.microsoft.com/VisualStudio/2011/storyboarding/control">
  <Id Name="5b101e26-a922-4310-9dbd-60b14fea8887" Revision="1" Stencil="System.MyShapes" StencilVersion="1.0"/>
</Control>
</file>

<file path=customXml/item26.xml><?xml version="1.0" encoding="utf-8"?>
<Control xmlns="http://schemas.microsoft.com/VisualStudio/2011/storyboarding/control">
  <Id Name="53580243-bdf6-453f-83a8-3cbdd5668771" Revision="1" Stencil="System.MyShapes" StencilVersion="1.0"/>
</Control>
</file>

<file path=customXml/item27.xml><?xml version="1.0" encoding="utf-8"?>
<Control xmlns="http://schemas.microsoft.com/VisualStudio/2011/storyboarding/control">
  <Id Name="f5a567c0-1ac9-49a2-966f-a00bf8425481" Revision="1" Stencil="System.MyShapes" StencilVersion="1.0"/>
</Control>
</file>

<file path=customXml/item28.xml><?xml version="1.0" encoding="utf-8"?>
<Control xmlns="http://schemas.microsoft.com/VisualStudio/2011/storyboarding/control">
  <Id Name="37d46d3a-d21d-4b92-a139-756aec7f975c" Revision="1" Stencil="System.MyShapes" StencilVersion="1.0"/>
</Control>
</file>

<file path=customXml/item29.xml><?xml version="1.0" encoding="utf-8"?>
<Control xmlns="http://schemas.microsoft.com/VisualStudio/2011/storyboarding/control">
  <Id Name="37d46d3a-d21d-4b92-a139-756aec7f975c" Revision="1" Stencil="System.MyShapes" StencilVersion="1.0"/>
</Control>
</file>

<file path=customXml/item3.xml><?xml version="1.0" encoding="utf-8"?>
<Control xmlns="http://schemas.microsoft.com/VisualStudio/2011/storyboarding/control">
  <Id Name="0a9a4825-af60-40dc-88a1-3253f3e0d7f7" Revision="1" Stencil="System.MyShapes" StencilVersion="1.0"/>
</Control>
</file>

<file path=customXml/item30.xml><?xml version="1.0" encoding="utf-8"?>
<Control xmlns="http://schemas.microsoft.com/VisualStudio/2011/storyboarding/control">
  <Id Name="37d46d3a-d21d-4b92-a139-756aec7f975c" Revision="1" Stencil="System.MyShapes" StencilVersion="1.0"/>
</Control>
</file>

<file path=customXml/item31.xml><?xml version="1.0" encoding="utf-8"?>
<Control xmlns="http://schemas.microsoft.com/VisualStudio/2011/storyboarding/control">
  <Id Name="37d46d3a-d21d-4b92-a139-756aec7f975c" Revision="1" Stencil="System.MyShapes" StencilVersion="1.0"/>
</Control>
</file>

<file path=customXml/item32.xml><?xml version="1.0" encoding="utf-8"?>
<Control xmlns="http://schemas.microsoft.com/VisualStudio/2011/storyboarding/control">
  <Id Name="37d46d3a-d21d-4b92-a139-756aec7f975c" Revision="1" Stencil="System.MyShapes" StencilVersion="1.0"/>
</Control>
</file>

<file path=customXml/item33.xml><?xml version="1.0" encoding="utf-8"?>
<Control xmlns="http://schemas.microsoft.com/VisualStudio/2011/storyboarding/control">
  <Id Name="37d46d3a-d21d-4b92-a139-756aec7f975c" Revision="1" Stencil="System.MyShapes" StencilVersion="1.0"/>
</Control>
</file>

<file path=customXml/item34.xml><?xml version="1.0" encoding="utf-8"?>
<Control xmlns="http://schemas.microsoft.com/VisualStudio/2011/storyboarding/control">
  <Id Name="37d46d3a-d21d-4b92-a139-756aec7f975c" Revision="1" Stencil="System.MyShapes" StencilVersion="1.0"/>
</Control>
</file>

<file path=customXml/item35.xml><?xml version="1.0" encoding="utf-8"?>
<Control xmlns="http://schemas.microsoft.com/VisualStudio/2011/storyboarding/control">
  <Id Name="37d46d3a-d21d-4b92-a139-756aec7f975c" Revision="1" Stencil="System.MyShapes" StencilVersion="1.0"/>
</Control>
</file>

<file path=customXml/item36.xml><?xml version="1.0" encoding="utf-8"?>
<Control xmlns="http://schemas.microsoft.com/VisualStudio/2011/storyboarding/control">
  <Id Name="37d46d3a-d21d-4b92-a139-756aec7f975c" Revision="1" Stencil="System.MyShapes" StencilVersion="1.0"/>
</Control>
</file>

<file path=customXml/item37.xml><?xml version="1.0" encoding="utf-8"?>
<Control xmlns="http://schemas.microsoft.com/VisualStudio/2011/storyboarding/control">
  <Id Name="37d46d3a-d21d-4b92-a139-756aec7f975c" Revision="1" Stencil="System.MyShapes" StencilVersion="1.0"/>
</Control>
</file>

<file path=customXml/item38.xml><?xml version="1.0" encoding="utf-8"?>
<Control xmlns="http://schemas.microsoft.com/VisualStudio/2011/storyboarding/control">
  <Id Name="37d46d3a-d21d-4b92-a139-756aec7f975c" Revision="1" Stencil="System.MyShapes" StencilVersion="1.0"/>
</Control>
</file>

<file path=customXml/item39.xml><?xml version="1.0" encoding="utf-8"?>
<Control xmlns="http://schemas.microsoft.com/VisualStudio/2011/storyboarding/control">
  <Id Name="37d46d3a-d21d-4b92-a139-756aec7f975c" Revision="1" Stencil="System.MyShapes" StencilVersion="1.0"/>
</Control>
</file>

<file path=customXml/item4.xml><?xml version="1.0" encoding="utf-8"?>
<Control xmlns="http://schemas.microsoft.com/VisualStudio/2011/storyboarding/control">
  <Id Name="f5a567c0-1ac9-49a2-966f-a00bf8425481" Revision="1" Stencil="System.MyShapes" StencilVersion="1.0"/>
</Control>
</file>

<file path=customXml/item40.xml><?xml version="1.0" encoding="utf-8"?>
<Control xmlns="http://schemas.microsoft.com/VisualStudio/2011/storyboarding/control">
  <Id Name="37d46d3a-d21d-4b92-a139-756aec7f975c" Revision="1" Stencil="System.MyShapes" StencilVersion="1.0"/>
</Control>
</file>

<file path=customXml/item41.xml><?xml version="1.0" encoding="utf-8"?>
<Control xmlns="http://schemas.microsoft.com/VisualStudio/2011/storyboarding/control">
  <Id Name="37d46d3a-d21d-4b92-a139-756aec7f975c" Revision="1" Stencil="System.MyShapes" StencilVersion="1.0"/>
</Control>
</file>

<file path=customXml/item42.xml><?xml version="1.0" encoding="utf-8"?>
<Control xmlns="http://schemas.microsoft.com/VisualStudio/2011/storyboarding/control">
  <Id Name="37d46d3a-d21d-4b92-a139-756aec7f975c" Revision="1" Stencil="System.MyShapes" StencilVersion="1.0"/>
</Control>
</file>

<file path=customXml/item43.xml><?xml version="1.0" encoding="utf-8"?>
<Control xmlns="http://schemas.microsoft.com/VisualStudio/2011/storyboarding/control">
  <Id Name="37d46d3a-d21d-4b92-a139-756aec7f975c" Revision="1" Stencil="System.MyShapes" StencilVersion="1.0"/>
</Control>
</file>

<file path=customXml/item44.xml><?xml version="1.0" encoding="utf-8"?>
<Control xmlns="http://schemas.microsoft.com/VisualStudio/2011/storyboarding/control">
  <Id Name="37d46d3a-d21d-4b92-a139-756aec7f975c" Revision="1" Stencil="System.MyShapes" StencilVersion="1.0"/>
</Control>
</file>

<file path=customXml/item45.xml><?xml version="1.0" encoding="utf-8"?>
<Control xmlns="http://schemas.microsoft.com/VisualStudio/2011/storyboarding/control">
  <Id Name="37d46d3a-d21d-4b92-a139-756aec7f975c" Revision="1" Stencil="System.MyShapes" StencilVersion="1.0"/>
</Control>
</file>

<file path=customXml/item46.xml><?xml version="1.0" encoding="utf-8"?>
<Control xmlns="http://schemas.microsoft.com/VisualStudio/2011/storyboarding/control">
  <Id Name="37d46d3a-d21d-4b92-a139-756aec7f975c" Revision="1" Stencil="System.MyShapes" StencilVersion="1.0"/>
</Control>
</file>

<file path=customXml/item47.xml><?xml version="1.0" encoding="utf-8"?>
<Control xmlns="http://schemas.microsoft.com/VisualStudio/2011/storyboarding/control">
  <Id Name="37d46d3a-d21d-4b92-a139-756aec7f975c" Revision="1" Stencil="System.MyShapes" StencilVersion="1.0"/>
</Control>
</file>

<file path=customXml/item48.xml><?xml version="1.0" encoding="utf-8"?>
<Control xmlns="http://schemas.microsoft.com/VisualStudio/2011/storyboarding/control">
  <Id Name="37d46d3a-d21d-4b92-a139-756aec7f975c" Revision="1" Stencil="System.MyShapes" StencilVersion="1.0"/>
</Control>
</file>

<file path=customXml/item49.xml><?xml version="1.0" encoding="utf-8"?>
<Control xmlns="http://schemas.microsoft.com/VisualStudio/2011/storyboarding/control">
  <Id Name="37d46d3a-d21d-4b92-a139-756aec7f975c" Revision="1" Stencil="System.MyShapes" StencilVersion="1.0"/>
</Control>
</file>

<file path=customXml/item5.xml><?xml version="1.0" encoding="utf-8"?>
<Control xmlns="http://schemas.microsoft.com/VisualStudio/2011/storyboarding/control">
  <Id Name="0a9a4825-af60-40dc-88a1-3253f3e0d7f7" Revision="1" Stencil="System.MyShapes" StencilVersion="1.0"/>
</Control>
</file>

<file path=customXml/item50.xml><?xml version="1.0" encoding="utf-8"?>
<Control xmlns="http://schemas.microsoft.com/VisualStudio/2011/storyboarding/control">
  <Id Name="37d46d3a-d21d-4b92-a139-756aec7f975c" Revision="1" Stencil="System.MyShapes" StencilVersion="1.0"/>
</Control>
</file>

<file path=customXml/item51.xml><?xml version="1.0" encoding="utf-8"?>
<Control xmlns="http://schemas.microsoft.com/VisualStudio/2011/storyboarding/control">
  <Id Name="37d46d3a-d21d-4b92-a139-756aec7f975c" Revision="1" Stencil="System.MyShapes" StencilVersion="1.0"/>
</Control>
</file>

<file path=customXml/item52.xml><?xml version="1.0" encoding="utf-8"?>
<Control xmlns="http://schemas.microsoft.com/VisualStudio/2011/storyboarding/control">
  <Id Name="37d46d3a-d21d-4b92-a139-756aec7f975c" Revision="1" Stencil="System.MyShapes" StencilVersion="1.0"/>
</Control>
</file>

<file path=customXml/item53.xml><?xml version="1.0" encoding="utf-8"?>
<Control xmlns="http://schemas.microsoft.com/VisualStudio/2011/storyboarding/control">
  <Id Name="37d46d3a-d21d-4b92-a139-756aec7f975c" Revision="1" Stencil="System.MyShapes" StencilVersion="1.0"/>
</Control>
</file>

<file path=customXml/item54.xml><?xml version="1.0" encoding="utf-8"?>
<Control xmlns="http://schemas.microsoft.com/VisualStudio/2011/storyboarding/control">
  <Id Name="37d46d3a-d21d-4b92-a139-756aec7f975c" Revision="1" Stencil="System.MyShapes" StencilVersion="1.0"/>
</Control>
</file>

<file path=customXml/item55.xml><?xml version="1.0" encoding="utf-8"?>
<Control xmlns="http://schemas.microsoft.com/VisualStudio/2011/storyboarding/control">
  <Id Name="f5a567c0-1ac9-49a2-966f-a00bf8425481" Revision="1" Stencil="System.MyShapes" StencilVersion="1.0"/>
</Control>
</file>

<file path=customXml/item56.xml><?xml version="1.0" encoding="utf-8"?>
<Control xmlns="http://schemas.microsoft.com/VisualStudio/2011/storyboarding/control">
  <Id Name="37d46d3a-d21d-4b92-a139-756aec7f975c" Revision="1" Stencil="System.MyShapes" StencilVersion="1.0"/>
</Control>
</file>

<file path=customXml/item57.xml><?xml version="1.0" encoding="utf-8"?>
<Control xmlns="http://schemas.microsoft.com/VisualStudio/2011/storyboarding/control">
  <Id Name="37d46d3a-d21d-4b92-a139-756aec7f975c" Revision="1" Stencil="System.MyShapes" StencilVersion="1.0"/>
</Control>
</file>

<file path=customXml/item6.xml><?xml version="1.0" encoding="utf-8"?>
<Control xmlns="http://schemas.microsoft.com/VisualStudio/2011/storyboarding/control">
  <Id Name="0a9a4825-af60-40dc-88a1-3253f3e0d7f7" Revision="1" Stencil="System.MyShapes" StencilVersion="1.0"/>
</Control>
</file>

<file path=customXml/item7.xml><?xml version="1.0" encoding="utf-8"?>
<Control xmlns="http://schemas.microsoft.com/VisualStudio/2011/storyboarding/control">
  <Id Name="0a9a4825-af60-40dc-88a1-3253f3e0d7f7" Revision="1" Stencil="System.MyShapes" StencilVersion="1.0"/>
</Control>
</file>

<file path=customXml/item8.xml><?xml version="1.0" encoding="utf-8"?>
<Control xmlns="http://schemas.microsoft.com/VisualStudio/2011/storyboarding/control">
  <Id Name="f5a567c0-1ac9-49a2-966f-a00bf8425481" Revision="1" Stencil="System.MyShapes" StencilVersion="1.0"/>
</Control>
</file>

<file path=customXml/item9.xml><?xml version="1.0" encoding="utf-8"?>
<Control xmlns="http://schemas.microsoft.com/VisualStudio/2011/storyboarding/control">
  <Id Name="f5a567c0-1ac9-49a2-966f-a00bf8425481" Revision="1" Stencil="System.MyShapes" StencilVersion="1.0"/>
</Control>
</file>

<file path=customXml/itemProps1.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10.xml><?xml version="1.0" encoding="utf-8"?>
<ds:datastoreItem xmlns:ds="http://schemas.openxmlformats.org/officeDocument/2006/customXml" ds:itemID="{64409CB1-79E8-4255-B6EF-4156EC6241EA}">
  <ds:schemaRefs>
    <ds:schemaRef ds:uri="http://schemas.microsoft.com/VisualStudio/2011/storyboarding/control"/>
  </ds:schemaRefs>
</ds:datastoreItem>
</file>

<file path=customXml/itemProps11.xml><?xml version="1.0" encoding="utf-8"?>
<ds:datastoreItem xmlns:ds="http://schemas.openxmlformats.org/officeDocument/2006/customXml" ds:itemID="{CC8BB845-649C-427C-863D-B9D03A20234C}">
  <ds:schemaRefs>
    <ds:schemaRef ds:uri="http://schemas.microsoft.com/VisualStudio/2011/storyboarding/control"/>
  </ds:schemaRefs>
</ds:datastoreItem>
</file>

<file path=customXml/itemProps12.xml><?xml version="1.0" encoding="utf-8"?>
<ds:datastoreItem xmlns:ds="http://schemas.openxmlformats.org/officeDocument/2006/customXml" ds:itemID="{BBC9547A-3C36-4D0E-972F-3501AB6BAD77}">
  <ds:schemaRefs>
    <ds:schemaRef ds:uri="http://schemas.microsoft.com/VisualStudio/2011/storyboarding/control"/>
  </ds:schemaRefs>
</ds:datastoreItem>
</file>

<file path=customXml/itemProps13.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14.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15.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16.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17.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18.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9.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2.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20.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21.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22.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23.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24.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25.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26.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27.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28.xml><?xml version="1.0" encoding="utf-8"?>
<ds:datastoreItem xmlns:ds="http://schemas.openxmlformats.org/officeDocument/2006/customXml" ds:itemID="{9F9A8303-8A69-46FF-944D-C52328CB3E8D}">
  <ds:schemaRefs>
    <ds:schemaRef ds:uri="http://schemas.microsoft.com/VisualStudio/2011/storyboarding/control"/>
  </ds:schemaRefs>
</ds:datastoreItem>
</file>

<file path=customXml/itemProps29.xml><?xml version="1.0" encoding="utf-8"?>
<ds:datastoreItem xmlns:ds="http://schemas.openxmlformats.org/officeDocument/2006/customXml" ds:itemID="{6E9B27CB-0166-48FF-8BA3-69F91DB6ADBC}">
  <ds:schemaRefs>
    <ds:schemaRef ds:uri="http://schemas.microsoft.com/VisualStudio/2011/storyboarding/control"/>
  </ds:schemaRefs>
</ds:datastoreItem>
</file>

<file path=customXml/itemProps3.xml><?xml version="1.0" encoding="utf-8"?>
<ds:datastoreItem xmlns:ds="http://schemas.openxmlformats.org/officeDocument/2006/customXml" ds:itemID="{A2B5ABBF-B602-456A-ABE2-4E7DF92AA119}">
  <ds:schemaRefs>
    <ds:schemaRef ds:uri="http://schemas.microsoft.com/VisualStudio/2011/storyboarding/control"/>
  </ds:schemaRefs>
</ds:datastoreItem>
</file>

<file path=customXml/itemProps30.xml><?xml version="1.0" encoding="utf-8"?>
<ds:datastoreItem xmlns:ds="http://schemas.openxmlformats.org/officeDocument/2006/customXml" ds:itemID="{A7D75587-01C3-40E7-BB0B-4D363C02E7D4}">
  <ds:schemaRefs>
    <ds:schemaRef ds:uri="http://schemas.microsoft.com/VisualStudio/2011/storyboarding/control"/>
  </ds:schemaRefs>
</ds:datastoreItem>
</file>

<file path=customXml/itemProps31.xml><?xml version="1.0" encoding="utf-8"?>
<ds:datastoreItem xmlns:ds="http://schemas.openxmlformats.org/officeDocument/2006/customXml" ds:itemID="{34F6B41C-A5B6-4E4E-B26E-A6B16AD8E080}">
  <ds:schemaRefs>
    <ds:schemaRef ds:uri="http://schemas.microsoft.com/VisualStudio/2011/storyboarding/control"/>
  </ds:schemaRefs>
</ds:datastoreItem>
</file>

<file path=customXml/itemProps32.xml><?xml version="1.0" encoding="utf-8"?>
<ds:datastoreItem xmlns:ds="http://schemas.openxmlformats.org/officeDocument/2006/customXml" ds:itemID="{02A43660-5AED-483C-BF18-7ECE71AB55A1}">
  <ds:schemaRefs>
    <ds:schemaRef ds:uri="http://schemas.microsoft.com/VisualStudio/2011/storyboarding/control"/>
  </ds:schemaRefs>
</ds:datastoreItem>
</file>

<file path=customXml/itemProps33.xml><?xml version="1.0" encoding="utf-8"?>
<ds:datastoreItem xmlns:ds="http://schemas.openxmlformats.org/officeDocument/2006/customXml" ds:itemID="{82CA044B-B834-4A0F-A6CF-1AAAB0B835A2}">
  <ds:schemaRefs>
    <ds:schemaRef ds:uri="http://schemas.microsoft.com/VisualStudio/2011/storyboarding/control"/>
  </ds:schemaRefs>
</ds:datastoreItem>
</file>

<file path=customXml/itemProps34.xml><?xml version="1.0" encoding="utf-8"?>
<ds:datastoreItem xmlns:ds="http://schemas.openxmlformats.org/officeDocument/2006/customXml" ds:itemID="{D097E1D9-6B28-4E41-9311-64E1BB31513A}">
  <ds:schemaRefs>
    <ds:schemaRef ds:uri="http://schemas.microsoft.com/VisualStudio/2011/storyboarding/control"/>
  </ds:schemaRefs>
</ds:datastoreItem>
</file>

<file path=customXml/itemProps35.xml><?xml version="1.0" encoding="utf-8"?>
<ds:datastoreItem xmlns:ds="http://schemas.openxmlformats.org/officeDocument/2006/customXml" ds:itemID="{8FD15EF9-E1AC-413D-8E19-B900F7A75578}">
  <ds:schemaRefs>
    <ds:schemaRef ds:uri="http://schemas.microsoft.com/VisualStudio/2011/storyboarding/control"/>
  </ds:schemaRefs>
</ds:datastoreItem>
</file>

<file path=customXml/itemProps36.xml><?xml version="1.0" encoding="utf-8"?>
<ds:datastoreItem xmlns:ds="http://schemas.openxmlformats.org/officeDocument/2006/customXml" ds:itemID="{9B144403-19CB-4254-B1B1-1F92F0934F3D}">
  <ds:schemaRefs>
    <ds:schemaRef ds:uri="http://schemas.microsoft.com/VisualStudio/2011/storyboarding/control"/>
  </ds:schemaRefs>
</ds:datastoreItem>
</file>

<file path=customXml/itemProps37.xml><?xml version="1.0" encoding="utf-8"?>
<ds:datastoreItem xmlns:ds="http://schemas.openxmlformats.org/officeDocument/2006/customXml" ds:itemID="{EFD97995-9113-49AC-BBB9-E2F1BBEECCDB}">
  <ds:schemaRefs>
    <ds:schemaRef ds:uri="http://schemas.microsoft.com/VisualStudio/2011/storyboarding/control"/>
  </ds:schemaRefs>
</ds:datastoreItem>
</file>

<file path=customXml/itemProps38.xml><?xml version="1.0" encoding="utf-8"?>
<ds:datastoreItem xmlns:ds="http://schemas.openxmlformats.org/officeDocument/2006/customXml" ds:itemID="{6715E76A-992A-49FC-8AFA-684953ADAA44}">
  <ds:schemaRefs>
    <ds:schemaRef ds:uri="http://schemas.microsoft.com/VisualStudio/2011/storyboarding/control"/>
  </ds:schemaRefs>
</ds:datastoreItem>
</file>

<file path=customXml/itemProps39.xml><?xml version="1.0" encoding="utf-8"?>
<ds:datastoreItem xmlns:ds="http://schemas.openxmlformats.org/officeDocument/2006/customXml" ds:itemID="{11B3B1C0-D046-47C7-8697-27EC9D7767EB}">
  <ds:schemaRefs>
    <ds:schemaRef ds:uri="http://schemas.microsoft.com/VisualStudio/2011/storyboarding/control"/>
  </ds:schemaRefs>
</ds:datastoreItem>
</file>

<file path=customXml/itemProps4.xml><?xml version="1.0" encoding="utf-8"?>
<ds:datastoreItem xmlns:ds="http://schemas.openxmlformats.org/officeDocument/2006/customXml" ds:itemID="{FC641727-A542-4B50-89B7-48E15488BC7B}">
  <ds:schemaRefs>
    <ds:schemaRef ds:uri="http://schemas.microsoft.com/VisualStudio/2011/storyboarding/control"/>
  </ds:schemaRefs>
</ds:datastoreItem>
</file>

<file path=customXml/itemProps40.xml><?xml version="1.0" encoding="utf-8"?>
<ds:datastoreItem xmlns:ds="http://schemas.openxmlformats.org/officeDocument/2006/customXml" ds:itemID="{A271C6E0-6B65-47CD-9243-C3877C23BB3E}">
  <ds:schemaRefs>
    <ds:schemaRef ds:uri="http://schemas.microsoft.com/VisualStudio/2011/storyboarding/control"/>
  </ds:schemaRefs>
</ds:datastoreItem>
</file>

<file path=customXml/itemProps41.xml><?xml version="1.0" encoding="utf-8"?>
<ds:datastoreItem xmlns:ds="http://schemas.openxmlformats.org/officeDocument/2006/customXml" ds:itemID="{7D025402-18EB-4C4E-9515-8B0E67B92BF2}">
  <ds:schemaRefs>
    <ds:schemaRef ds:uri="http://schemas.microsoft.com/VisualStudio/2011/storyboarding/control"/>
  </ds:schemaRefs>
</ds:datastoreItem>
</file>

<file path=customXml/itemProps42.xml><?xml version="1.0" encoding="utf-8"?>
<ds:datastoreItem xmlns:ds="http://schemas.openxmlformats.org/officeDocument/2006/customXml" ds:itemID="{16B385AE-4AF9-488A-87C4-A898D7DAE1B0}">
  <ds:schemaRefs>
    <ds:schemaRef ds:uri="http://schemas.microsoft.com/VisualStudio/2011/storyboarding/control"/>
  </ds:schemaRefs>
</ds:datastoreItem>
</file>

<file path=customXml/itemProps43.xml><?xml version="1.0" encoding="utf-8"?>
<ds:datastoreItem xmlns:ds="http://schemas.openxmlformats.org/officeDocument/2006/customXml" ds:itemID="{AB4B29BD-B834-4B9D-94F3-15DA3AC9C253}">
  <ds:schemaRefs>
    <ds:schemaRef ds:uri="http://schemas.microsoft.com/VisualStudio/2011/storyboarding/control"/>
  </ds:schemaRefs>
</ds:datastoreItem>
</file>

<file path=customXml/itemProps44.xml><?xml version="1.0" encoding="utf-8"?>
<ds:datastoreItem xmlns:ds="http://schemas.openxmlformats.org/officeDocument/2006/customXml" ds:itemID="{A263B375-7FE2-4E66-80B5-8D033C348CEF}">
  <ds:schemaRefs>
    <ds:schemaRef ds:uri="http://schemas.microsoft.com/VisualStudio/2011/storyboarding/control"/>
  </ds:schemaRefs>
</ds:datastoreItem>
</file>

<file path=customXml/itemProps45.xml><?xml version="1.0" encoding="utf-8"?>
<ds:datastoreItem xmlns:ds="http://schemas.openxmlformats.org/officeDocument/2006/customXml" ds:itemID="{B8219BFC-BE13-4B87-9F1E-B11159CB3E2B}">
  <ds:schemaRefs>
    <ds:schemaRef ds:uri="http://schemas.microsoft.com/VisualStudio/2011/storyboarding/control"/>
  </ds:schemaRefs>
</ds:datastoreItem>
</file>

<file path=customXml/itemProps46.xml><?xml version="1.0" encoding="utf-8"?>
<ds:datastoreItem xmlns:ds="http://schemas.openxmlformats.org/officeDocument/2006/customXml" ds:itemID="{E1CF5294-D6C6-418D-ACC6-E62A6B244E73}">
  <ds:schemaRefs>
    <ds:schemaRef ds:uri="http://schemas.microsoft.com/VisualStudio/2011/storyboarding/control"/>
  </ds:schemaRefs>
</ds:datastoreItem>
</file>

<file path=customXml/itemProps47.xml><?xml version="1.0" encoding="utf-8"?>
<ds:datastoreItem xmlns:ds="http://schemas.openxmlformats.org/officeDocument/2006/customXml" ds:itemID="{4F9C3AFB-1583-47BE-972A-51B611C7F04F}">
  <ds:schemaRefs>
    <ds:schemaRef ds:uri="http://schemas.microsoft.com/VisualStudio/2011/storyboarding/control"/>
  </ds:schemaRefs>
</ds:datastoreItem>
</file>

<file path=customXml/itemProps48.xml><?xml version="1.0" encoding="utf-8"?>
<ds:datastoreItem xmlns:ds="http://schemas.openxmlformats.org/officeDocument/2006/customXml" ds:itemID="{469F8940-40BE-4D8D-B853-1B96524038EE}">
  <ds:schemaRefs>
    <ds:schemaRef ds:uri="http://schemas.microsoft.com/VisualStudio/2011/storyboarding/control"/>
  </ds:schemaRefs>
</ds:datastoreItem>
</file>

<file path=customXml/itemProps49.xml><?xml version="1.0" encoding="utf-8"?>
<ds:datastoreItem xmlns:ds="http://schemas.openxmlformats.org/officeDocument/2006/customXml" ds:itemID="{FB71222D-4E4D-403C-BF28-DF1AC517408A}">
  <ds:schemaRefs>
    <ds:schemaRef ds:uri="http://schemas.microsoft.com/VisualStudio/2011/storyboarding/control"/>
  </ds:schemaRefs>
</ds:datastoreItem>
</file>

<file path=customXml/itemProps5.xml><?xml version="1.0" encoding="utf-8"?>
<ds:datastoreItem xmlns:ds="http://schemas.openxmlformats.org/officeDocument/2006/customXml" ds:itemID="{B8023A5B-82F4-432C-941E-728EE35333D6}">
  <ds:schemaRefs>
    <ds:schemaRef ds:uri="http://schemas.microsoft.com/VisualStudio/2011/storyboarding/control"/>
  </ds:schemaRefs>
</ds:datastoreItem>
</file>

<file path=customXml/itemProps50.xml><?xml version="1.0" encoding="utf-8"?>
<ds:datastoreItem xmlns:ds="http://schemas.openxmlformats.org/officeDocument/2006/customXml" ds:itemID="{24175BA5-0826-4AFC-B001-76B720B7AEF4}">
  <ds:schemaRefs>
    <ds:schemaRef ds:uri="http://schemas.microsoft.com/VisualStudio/2011/storyboarding/control"/>
  </ds:schemaRefs>
</ds:datastoreItem>
</file>

<file path=customXml/itemProps51.xml><?xml version="1.0" encoding="utf-8"?>
<ds:datastoreItem xmlns:ds="http://schemas.openxmlformats.org/officeDocument/2006/customXml" ds:itemID="{CF9FC1C8-0B9B-4FD0-B0F5-6588B948286A}">
  <ds:schemaRefs>
    <ds:schemaRef ds:uri="http://schemas.microsoft.com/VisualStudio/2011/storyboarding/control"/>
  </ds:schemaRefs>
</ds:datastoreItem>
</file>

<file path=customXml/itemProps52.xml><?xml version="1.0" encoding="utf-8"?>
<ds:datastoreItem xmlns:ds="http://schemas.openxmlformats.org/officeDocument/2006/customXml" ds:itemID="{5D2F698F-D66A-486F-971D-92A4A14E3CC3}">
  <ds:schemaRefs>
    <ds:schemaRef ds:uri="http://schemas.microsoft.com/VisualStudio/2011/storyboarding/control"/>
  </ds:schemaRefs>
</ds:datastoreItem>
</file>

<file path=customXml/itemProps53.xml><?xml version="1.0" encoding="utf-8"?>
<ds:datastoreItem xmlns:ds="http://schemas.openxmlformats.org/officeDocument/2006/customXml" ds:itemID="{45203005-2592-4C9C-9BA5-D95DCDF29802}">
  <ds:schemaRefs>
    <ds:schemaRef ds:uri="http://schemas.microsoft.com/VisualStudio/2011/storyboarding/control"/>
  </ds:schemaRefs>
</ds:datastoreItem>
</file>

<file path=customXml/itemProps54.xml><?xml version="1.0" encoding="utf-8"?>
<ds:datastoreItem xmlns:ds="http://schemas.openxmlformats.org/officeDocument/2006/customXml" ds:itemID="{8BE0DA1B-4356-4FD7-82AD-FE0005BF38AF}">
  <ds:schemaRefs>
    <ds:schemaRef ds:uri="http://schemas.microsoft.com/VisualStudio/2011/storyboarding/control"/>
  </ds:schemaRefs>
</ds:datastoreItem>
</file>

<file path=customXml/itemProps55.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56.xml><?xml version="1.0" encoding="utf-8"?>
<ds:datastoreItem xmlns:ds="http://schemas.openxmlformats.org/officeDocument/2006/customXml" ds:itemID="{1AE3DDC1-1A4C-42B2-813C-4B488B93D325}">
  <ds:schemaRefs>
    <ds:schemaRef ds:uri="http://schemas.microsoft.com/VisualStudio/2011/storyboarding/control"/>
  </ds:schemaRefs>
</ds:datastoreItem>
</file>

<file path=customXml/itemProps57.xml><?xml version="1.0" encoding="utf-8"?>
<ds:datastoreItem xmlns:ds="http://schemas.openxmlformats.org/officeDocument/2006/customXml" ds:itemID="{150B0375-7AC7-4C9C-8603-7C38D281114A}">
  <ds:schemaRefs>
    <ds:schemaRef ds:uri="http://schemas.microsoft.com/VisualStudio/2011/storyboarding/control"/>
  </ds:schemaRefs>
</ds:datastoreItem>
</file>

<file path=customXml/itemProps6.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7.xml><?xml version="1.0" encoding="utf-8"?>
<ds:datastoreItem xmlns:ds="http://schemas.openxmlformats.org/officeDocument/2006/customXml" ds:itemID="{6B3D268F-B581-4194-8D71-1AB057A35DFF}">
  <ds:schemaRefs>
    <ds:schemaRef ds:uri="http://schemas.microsoft.com/VisualStudio/2011/storyboarding/control"/>
  </ds:schemaRefs>
</ds:datastoreItem>
</file>

<file path=customXml/itemProps8.xml><?xml version="1.0" encoding="utf-8"?>
<ds:datastoreItem xmlns:ds="http://schemas.openxmlformats.org/officeDocument/2006/customXml" ds:itemID="{ECDC5A89-C6C5-4954-853E-8758557E9A77}">
  <ds:schemaRefs>
    <ds:schemaRef ds:uri="http://schemas.microsoft.com/VisualStudio/2011/storyboarding/control"/>
  </ds:schemaRefs>
</ds:datastoreItem>
</file>

<file path=customXml/itemProps9.xml><?xml version="1.0" encoding="utf-8"?>
<ds:datastoreItem xmlns:ds="http://schemas.openxmlformats.org/officeDocument/2006/customXml" ds:itemID="{756AFFCF-938F-49C5-8B0A-9125F5E028C3}">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872</TotalTime>
  <Words>1412</Words>
  <Application>Microsoft Office PowerPoint</Application>
  <PresentationFormat>Personalizados</PresentationFormat>
  <Paragraphs>169</Paragraphs>
  <Slides>52</Slides>
  <Notes>1</Notes>
  <HiddenSlides>0</HiddenSlides>
  <MMClips>0</MMClips>
  <ScaleCrop>false</ScaleCrop>
  <HeadingPairs>
    <vt:vector size="6" baseType="variant">
      <vt:variant>
        <vt:lpstr>Tipos de letra usados</vt:lpstr>
      </vt:variant>
      <vt:variant>
        <vt:i4>12</vt:i4>
      </vt:variant>
      <vt:variant>
        <vt:lpstr>Tema</vt:lpstr>
      </vt:variant>
      <vt:variant>
        <vt:i4>1</vt:i4>
      </vt:variant>
      <vt:variant>
        <vt:lpstr>Títulos dos diapositivos</vt:lpstr>
      </vt:variant>
      <vt:variant>
        <vt:i4>52</vt:i4>
      </vt:variant>
    </vt:vector>
  </HeadingPairs>
  <TitlesOfParts>
    <vt:vector size="65" baseType="lpstr">
      <vt:lpstr>AdvPS586B</vt:lpstr>
      <vt:lpstr>AdvPSAC4D</vt:lpstr>
      <vt:lpstr>AdvPSAC4E</vt:lpstr>
      <vt:lpstr>AdvPSOP-B</vt:lpstr>
      <vt:lpstr>AdvPSPH-R</vt:lpstr>
      <vt:lpstr>AdvPSPH-SB</vt:lpstr>
      <vt:lpstr>AdvTTec369687+20</vt:lpstr>
      <vt:lpstr>Aptos</vt:lpstr>
      <vt:lpstr>Arial</vt:lpstr>
      <vt:lpstr>Calibri</vt:lpstr>
      <vt:lpstr>Calibri Bold</vt:lpstr>
      <vt:lpstr>Söhne</vt:lpstr>
      <vt:lpstr>Congresso de Patologia</vt:lpstr>
      <vt:lpstr>Iatrogenic/DRUG-induced INJURY of the GI TRACT and LIVER</vt:lpstr>
      <vt:lpstr>Disclosure of Relevant Financial Relationships</vt:lpstr>
      <vt:lpstr>Drug Induced Liver Injury (DILI)  The pathological approach</vt:lpstr>
      <vt:lpstr>Use of Liver Biopsy (LB) in DILI</vt:lpstr>
      <vt:lpstr>Indications to perform a liver biopsy in DILI</vt:lpstr>
      <vt:lpstr>EASL Clinical Practice Guidelines</vt:lpstr>
      <vt:lpstr>DILI- Liver biopsy</vt:lpstr>
      <vt:lpstr>DILI:mechanisms of injury</vt:lpstr>
      <vt:lpstr>Systematic approach of histology in potential DILI</vt:lpstr>
      <vt:lpstr>Apresentação do PowerPoint</vt:lpstr>
      <vt:lpstr>Role of the Pathologist</vt:lpstr>
      <vt:lpstr>Slide Title</vt:lpstr>
      <vt:lpstr>Histologic Patterns of Liver Injury</vt:lpstr>
      <vt:lpstr>Acute Lobular Hepatitis</vt:lpstr>
      <vt:lpstr>Ground-glass inclusions – differential diagnosis</vt:lpstr>
      <vt:lpstr>Stainings (histology, histochemistry, immunohistochemistry)</vt:lpstr>
      <vt:lpstr>Título</vt:lpstr>
      <vt:lpstr>Drug-induced liver injury</vt:lpstr>
      <vt:lpstr>Summary of drugs suspected to cause DILI</vt:lpstr>
      <vt:lpstr>Available resourches</vt:lpstr>
      <vt:lpstr>Drug-induced autoimmune-like hepatitis (DI-ALH)</vt:lpstr>
      <vt:lpstr>Differential diagnosis may be a challenge </vt:lpstr>
      <vt:lpstr>Algorithm to approach suspected for DI-ALH</vt:lpstr>
      <vt:lpstr>Immune checkpoint inhibitors (ICIs)</vt:lpstr>
      <vt:lpstr>IATROGENIC/DRUG-induced INJURY  of the GI TRACT and LIVER</vt:lpstr>
      <vt:lpstr>Immune checkpoint inhibitors (ICIs) induce colitis</vt:lpstr>
      <vt:lpstr>Patterns of ICI injury in the colon, besides acute colitis</vt:lpstr>
      <vt:lpstr>Patterns of ICI injury in the colon, besides acute colitis</vt:lpstr>
      <vt:lpstr>Patterns of ICI injury in the small bowel</vt:lpstr>
      <vt:lpstr>Patterns of ICI injury in the small bowel</vt:lpstr>
      <vt:lpstr>Patterns of drug-induced injury</vt:lpstr>
      <vt:lpstr>ICI in the GIT: Granulomatous reactions</vt:lpstr>
      <vt:lpstr>ICI in the GIT: Granulomatous reactions</vt:lpstr>
      <vt:lpstr>ICI injury: other sites of the GI</vt:lpstr>
      <vt:lpstr>ICI in the GIT: Granulomatous reactions</vt:lpstr>
      <vt:lpstr>ICI in the GIT: Granulomatous reactions</vt:lpstr>
      <vt:lpstr>Patterns of ICI injury in the GIT: </vt:lpstr>
      <vt:lpstr>Patterns of ICI injury in the GIT: </vt:lpstr>
      <vt:lpstr>ICI injury: differential diagnosis</vt:lpstr>
      <vt:lpstr>Apresentação do PowerPoint</vt:lpstr>
      <vt:lpstr>Iatrogenic/Drug-induced injury in children</vt:lpstr>
      <vt:lpstr>Iatrogenic/Drug-induced injury in children</vt:lpstr>
      <vt:lpstr>Iatrogenic/Drug-induced injury in children</vt:lpstr>
      <vt:lpstr>Iatrogenic/Drug-induced injury in children</vt:lpstr>
      <vt:lpstr>Apresentação do PowerPoint</vt:lpstr>
      <vt:lpstr>Apresentação do PowerPoint</vt:lpstr>
      <vt:lpstr>Apresentação do PowerPoint</vt:lpstr>
      <vt:lpstr>Apresentação do PowerPoint</vt:lpstr>
      <vt:lpstr>Thank You!</vt:lpstr>
      <vt:lpstr>Apresentação do PowerPoint</vt:lpstr>
      <vt:lpstr>Apresentação do PowerPoint</vt:lpstr>
      <vt:lpstr>ICI injury in the GIT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Fátima Carneiro</cp:lastModifiedBy>
  <cp:revision>57</cp:revision>
  <dcterms:created xsi:type="dcterms:W3CDTF">2024-02-22T18:43:09Z</dcterms:created>
  <dcterms:modified xsi:type="dcterms:W3CDTF">2024-05-30T10:01:19Z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